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70"/>
  </p:notesMasterIdLst>
  <p:sldIdLst>
    <p:sldId id="256" r:id="rId2"/>
    <p:sldId id="257" r:id="rId3"/>
    <p:sldId id="825" r:id="rId4"/>
    <p:sldId id="829" r:id="rId5"/>
    <p:sldId id="342" r:id="rId6"/>
    <p:sldId id="346" r:id="rId7"/>
    <p:sldId id="348" r:id="rId8"/>
    <p:sldId id="362" r:id="rId9"/>
    <p:sldId id="739" r:id="rId10"/>
    <p:sldId id="364" r:id="rId11"/>
    <p:sldId id="365" r:id="rId12"/>
    <p:sldId id="366" r:id="rId13"/>
    <p:sldId id="363" r:id="rId14"/>
    <p:sldId id="352" r:id="rId15"/>
    <p:sldId id="851" r:id="rId16"/>
    <p:sldId id="740" r:id="rId17"/>
    <p:sldId id="852" r:id="rId18"/>
    <p:sldId id="1003" r:id="rId19"/>
    <p:sldId id="857" r:id="rId20"/>
    <p:sldId id="853" r:id="rId21"/>
    <p:sldId id="854" r:id="rId22"/>
    <p:sldId id="858" r:id="rId23"/>
    <p:sldId id="859" r:id="rId24"/>
    <p:sldId id="860" r:id="rId25"/>
    <p:sldId id="861" r:id="rId26"/>
    <p:sldId id="551" r:id="rId27"/>
    <p:sldId id="353" r:id="rId28"/>
    <p:sldId id="354" r:id="rId29"/>
    <p:sldId id="355" r:id="rId30"/>
    <p:sldId id="356" r:id="rId31"/>
    <p:sldId id="357" r:id="rId32"/>
    <p:sldId id="358" r:id="rId33"/>
    <p:sldId id="359" r:id="rId34"/>
    <p:sldId id="360" r:id="rId35"/>
    <p:sldId id="361" r:id="rId36"/>
    <p:sldId id="687" r:id="rId37"/>
    <p:sldId id="688" r:id="rId38"/>
    <p:sldId id="855" r:id="rId39"/>
    <p:sldId id="864" r:id="rId40"/>
    <p:sldId id="862" r:id="rId41"/>
    <p:sldId id="863" r:id="rId42"/>
    <p:sldId id="865" r:id="rId43"/>
    <p:sldId id="856" r:id="rId44"/>
    <p:sldId id="741" r:id="rId45"/>
    <p:sldId id="742" r:id="rId46"/>
    <p:sldId id="831" r:id="rId47"/>
    <p:sldId id="718" r:id="rId48"/>
    <p:sldId id="1004" r:id="rId49"/>
    <p:sldId id="1005" r:id="rId50"/>
    <p:sldId id="1006" r:id="rId51"/>
    <p:sldId id="1007" r:id="rId52"/>
    <p:sldId id="1008" r:id="rId53"/>
    <p:sldId id="1009" r:id="rId54"/>
    <p:sldId id="1010" r:id="rId55"/>
    <p:sldId id="578" r:id="rId56"/>
    <p:sldId id="1011" r:id="rId57"/>
    <p:sldId id="1012" r:id="rId58"/>
    <p:sldId id="1013" r:id="rId59"/>
    <p:sldId id="1014" r:id="rId60"/>
    <p:sldId id="1015" r:id="rId61"/>
    <p:sldId id="1016" r:id="rId62"/>
    <p:sldId id="1017" r:id="rId63"/>
    <p:sldId id="1018" r:id="rId64"/>
    <p:sldId id="1019" r:id="rId65"/>
    <p:sldId id="1020" r:id="rId66"/>
    <p:sldId id="1021" r:id="rId67"/>
    <p:sldId id="1022" r:id="rId68"/>
    <p:sldId id="1023" r:id="rId69"/>
    <p:sldId id="1024" r:id="rId70"/>
    <p:sldId id="1025" r:id="rId71"/>
    <p:sldId id="1026" r:id="rId72"/>
    <p:sldId id="1027" r:id="rId73"/>
    <p:sldId id="1028" r:id="rId74"/>
    <p:sldId id="1029" r:id="rId75"/>
    <p:sldId id="1030" r:id="rId76"/>
    <p:sldId id="1031" r:id="rId77"/>
    <p:sldId id="1032" r:id="rId78"/>
    <p:sldId id="1033" r:id="rId79"/>
    <p:sldId id="1034" r:id="rId80"/>
    <p:sldId id="1035" r:id="rId81"/>
    <p:sldId id="1036" r:id="rId82"/>
    <p:sldId id="1037" r:id="rId83"/>
    <p:sldId id="1038" r:id="rId84"/>
    <p:sldId id="1039" r:id="rId85"/>
    <p:sldId id="1040" r:id="rId86"/>
    <p:sldId id="1041" r:id="rId87"/>
    <p:sldId id="1042" r:id="rId88"/>
    <p:sldId id="1043" r:id="rId89"/>
    <p:sldId id="1044" r:id="rId90"/>
    <p:sldId id="1045" r:id="rId91"/>
    <p:sldId id="1046" r:id="rId92"/>
    <p:sldId id="1047" r:id="rId93"/>
    <p:sldId id="1048" r:id="rId94"/>
    <p:sldId id="1049" r:id="rId95"/>
    <p:sldId id="1050" r:id="rId96"/>
    <p:sldId id="1051" r:id="rId97"/>
    <p:sldId id="1052" r:id="rId98"/>
    <p:sldId id="1053" r:id="rId99"/>
    <p:sldId id="1054" r:id="rId100"/>
    <p:sldId id="1055" r:id="rId101"/>
    <p:sldId id="1056" r:id="rId102"/>
    <p:sldId id="258" r:id="rId103"/>
    <p:sldId id="1057" r:id="rId104"/>
    <p:sldId id="1058" r:id="rId105"/>
    <p:sldId id="1059" r:id="rId106"/>
    <p:sldId id="1060" r:id="rId107"/>
    <p:sldId id="1061" r:id="rId108"/>
    <p:sldId id="1062" r:id="rId109"/>
    <p:sldId id="1063" r:id="rId110"/>
    <p:sldId id="1064" r:id="rId111"/>
    <p:sldId id="1065" r:id="rId112"/>
    <p:sldId id="1066" r:id="rId113"/>
    <p:sldId id="1067" r:id="rId114"/>
    <p:sldId id="1068" r:id="rId115"/>
    <p:sldId id="1069" r:id="rId116"/>
    <p:sldId id="1070" r:id="rId117"/>
    <p:sldId id="1071" r:id="rId118"/>
    <p:sldId id="1072" r:id="rId119"/>
    <p:sldId id="1073" r:id="rId120"/>
    <p:sldId id="1074" r:id="rId121"/>
    <p:sldId id="1075" r:id="rId122"/>
    <p:sldId id="1076" r:id="rId123"/>
    <p:sldId id="1077" r:id="rId124"/>
    <p:sldId id="1078" r:id="rId125"/>
    <p:sldId id="1079" r:id="rId126"/>
    <p:sldId id="1080" r:id="rId127"/>
    <p:sldId id="1081" r:id="rId128"/>
    <p:sldId id="1082" r:id="rId129"/>
    <p:sldId id="1083" r:id="rId130"/>
    <p:sldId id="1084" r:id="rId131"/>
    <p:sldId id="1085" r:id="rId132"/>
    <p:sldId id="1086" r:id="rId133"/>
    <p:sldId id="1087" r:id="rId134"/>
    <p:sldId id="1088" r:id="rId135"/>
    <p:sldId id="1089" r:id="rId136"/>
    <p:sldId id="1090" r:id="rId137"/>
    <p:sldId id="1091" r:id="rId138"/>
    <p:sldId id="1092" r:id="rId139"/>
    <p:sldId id="1093" r:id="rId140"/>
    <p:sldId id="1094" r:id="rId141"/>
    <p:sldId id="1095" r:id="rId142"/>
    <p:sldId id="1096" r:id="rId143"/>
    <p:sldId id="1097" r:id="rId144"/>
    <p:sldId id="1098" r:id="rId145"/>
    <p:sldId id="1099" r:id="rId146"/>
    <p:sldId id="1100" r:id="rId147"/>
    <p:sldId id="1101" r:id="rId148"/>
    <p:sldId id="1102" r:id="rId149"/>
    <p:sldId id="1103" r:id="rId150"/>
    <p:sldId id="1104" r:id="rId151"/>
    <p:sldId id="1105" r:id="rId152"/>
    <p:sldId id="1106" r:id="rId153"/>
    <p:sldId id="1107" r:id="rId154"/>
    <p:sldId id="1108" r:id="rId155"/>
    <p:sldId id="1109" r:id="rId156"/>
    <p:sldId id="1110" r:id="rId157"/>
    <p:sldId id="1111" r:id="rId158"/>
    <p:sldId id="1112" r:id="rId159"/>
    <p:sldId id="1113" r:id="rId160"/>
    <p:sldId id="1114" r:id="rId161"/>
    <p:sldId id="1115" r:id="rId162"/>
    <p:sldId id="1116" r:id="rId163"/>
    <p:sldId id="1117" r:id="rId164"/>
    <p:sldId id="1118" r:id="rId165"/>
    <p:sldId id="1119" r:id="rId166"/>
    <p:sldId id="1120" r:id="rId167"/>
    <p:sldId id="1121" r:id="rId168"/>
    <p:sldId id="1122" r:id="rId169"/>
    <p:sldId id="1123" r:id="rId170"/>
    <p:sldId id="1124" r:id="rId171"/>
    <p:sldId id="1125" r:id="rId172"/>
    <p:sldId id="1126" r:id="rId173"/>
    <p:sldId id="1127" r:id="rId174"/>
    <p:sldId id="1128" r:id="rId175"/>
    <p:sldId id="1129" r:id="rId176"/>
    <p:sldId id="1130" r:id="rId177"/>
    <p:sldId id="782" r:id="rId178"/>
    <p:sldId id="783" r:id="rId179"/>
    <p:sldId id="784" r:id="rId180"/>
    <p:sldId id="785" r:id="rId181"/>
    <p:sldId id="963" r:id="rId182"/>
    <p:sldId id="964" r:id="rId183"/>
    <p:sldId id="786" r:id="rId184"/>
    <p:sldId id="970" r:id="rId185"/>
    <p:sldId id="787" r:id="rId186"/>
    <p:sldId id="977" r:id="rId187"/>
    <p:sldId id="965" r:id="rId188"/>
    <p:sldId id="966" r:id="rId189"/>
    <p:sldId id="967" r:id="rId190"/>
    <p:sldId id="978" r:id="rId191"/>
    <p:sldId id="968" r:id="rId192"/>
    <p:sldId id="969" r:id="rId193"/>
    <p:sldId id="979" r:id="rId194"/>
    <p:sldId id="980" r:id="rId195"/>
    <p:sldId id="962" r:id="rId196"/>
    <p:sldId id="794" r:id="rId197"/>
    <p:sldId id="796" r:id="rId198"/>
    <p:sldId id="795" r:id="rId199"/>
    <p:sldId id="788" r:id="rId200"/>
    <p:sldId id="981" r:id="rId201"/>
    <p:sldId id="824" r:id="rId202"/>
    <p:sldId id="789" r:id="rId203"/>
    <p:sldId id="790" r:id="rId204"/>
    <p:sldId id="791" r:id="rId205"/>
    <p:sldId id="792" r:id="rId206"/>
    <p:sldId id="975" r:id="rId207"/>
    <p:sldId id="793" r:id="rId208"/>
    <p:sldId id="971" r:id="rId209"/>
    <p:sldId id="972" r:id="rId210"/>
    <p:sldId id="973" r:id="rId211"/>
    <p:sldId id="974" r:id="rId212"/>
    <p:sldId id="976" r:id="rId213"/>
    <p:sldId id="982" r:id="rId214"/>
    <p:sldId id="983" r:id="rId215"/>
    <p:sldId id="984" r:id="rId216"/>
    <p:sldId id="985" r:id="rId217"/>
    <p:sldId id="797" r:id="rId218"/>
    <p:sldId id="986" r:id="rId219"/>
    <p:sldId id="988" r:id="rId220"/>
    <p:sldId id="800" r:id="rId221"/>
    <p:sldId id="987" r:id="rId222"/>
    <p:sldId id="989" r:id="rId223"/>
    <p:sldId id="990" r:id="rId224"/>
    <p:sldId id="993" r:id="rId225"/>
    <p:sldId id="991" r:id="rId226"/>
    <p:sldId id="994" r:id="rId227"/>
    <p:sldId id="992" r:id="rId228"/>
    <p:sldId id="995" r:id="rId229"/>
    <p:sldId id="996" r:id="rId230"/>
    <p:sldId id="999" r:id="rId231"/>
    <p:sldId id="997" r:id="rId232"/>
    <p:sldId id="998" r:id="rId233"/>
    <p:sldId id="1000" r:id="rId234"/>
    <p:sldId id="1001" r:id="rId235"/>
    <p:sldId id="1131" r:id="rId236"/>
    <p:sldId id="1132" r:id="rId237"/>
    <p:sldId id="1002" r:id="rId238"/>
    <p:sldId id="1133" r:id="rId239"/>
    <p:sldId id="1134" r:id="rId240"/>
    <p:sldId id="1135" r:id="rId241"/>
    <p:sldId id="1136" r:id="rId242"/>
    <p:sldId id="1137" r:id="rId243"/>
    <p:sldId id="1138" r:id="rId244"/>
    <p:sldId id="1139" r:id="rId245"/>
    <p:sldId id="1140" r:id="rId246"/>
    <p:sldId id="1141" r:id="rId247"/>
    <p:sldId id="1142" r:id="rId248"/>
    <p:sldId id="1143" r:id="rId249"/>
    <p:sldId id="1144" r:id="rId250"/>
    <p:sldId id="1145" r:id="rId251"/>
    <p:sldId id="1146" r:id="rId252"/>
    <p:sldId id="1147" r:id="rId253"/>
    <p:sldId id="1148" r:id="rId254"/>
    <p:sldId id="1149" r:id="rId255"/>
    <p:sldId id="1150" r:id="rId256"/>
    <p:sldId id="1151" r:id="rId257"/>
    <p:sldId id="1152" r:id="rId258"/>
    <p:sldId id="1153" r:id="rId259"/>
    <p:sldId id="1154" r:id="rId260"/>
    <p:sldId id="1155" r:id="rId261"/>
    <p:sldId id="1156" r:id="rId262"/>
    <p:sldId id="1157" r:id="rId263"/>
    <p:sldId id="336" r:id="rId264"/>
    <p:sldId id="773" r:id="rId265"/>
    <p:sldId id="826" r:id="rId266"/>
    <p:sldId id="827" r:id="rId267"/>
    <p:sldId id="1158" r:id="rId268"/>
    <p:sldId id="340" r:id="rId269"/>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BBBEFADC-ACC4-4AE1-BB2D-70F6BB0BC8A4}">
          <p14:sldIdLst>
            <p14:sldId id="256"/>
            <p14:sldId id="257"/>
            <p14:sldId id="825"/>
          </p14:sldIdLst>
        </p14:section>
        <p14:section name="服务器端编程概述" id="{9282E291-E46E-458E-AA80-4C39C7D03F85}">
          <p14:sldIdLst>
            <p14:sldId id="829"/>
            <p14:sldId id="342"/>
            <p14:sldId id="346"/>
            <p14:sldId id="348"/>
            <p14:sldId id="362"/>
            <p14:sldId id="739"/>
            <p14:sldId id="364"/>
            <p14:sldId id="365"/>
            <p14:sldId id="366"/>
            <p14:sldId id="363"/>
            <p14:sldId id="352"/>
            <p14:sldId id="851"/>
            <p14:sldId id="740"/>
            <p14:sldId id="852"/>
            <p14:sldId id="1003"/>
            <p14:sldId id="857"/>
            <p14:sldId id="853"/>
            <p14:sldId id="854"/>
            <p14:sldId id="858"/>
            <p14:sldId id="859"/>
            <p14:sldId id="860"/>
            <p14:sldId id="861"/>
          </p14:sldIdLst>
        </p14:section>
        <p14:section name="服务器端编程模型" id="{7206D303-1F76-4C5E-B034-B4280FB1A476}">
          <p14:sldIdLst>
            <p14:sldId id="551"/>
            <p14:sldId id="353"/>
            <p14:sldId id="354"/>
            <p14:sldId id="355"/>
            <p14:sldId id="356"/>
            <p14:sldId id="357"/>
            <p14:sldId id="358"/>
            <p14:sldId id="359"/>
            <p14:sldId id="360"/>
            <p14:sldId id="361"/>
            <p14:sldId id="687"/>
            <p14:sldId id="688"/>
            <p14:sldId id="855"/>
            <p14:sldId id="864"/>
            <p14:sldId id="862"/>
            <p14:sldId id="863"/>
            <p14:sldId id="865"/>
            <p14:sldId id="856"/>
            <p14:sldId id="741"/>
            <p14:sldId id="742"/>
            <p14:sldId id="831"/>
          </p14:sldIdLst>
        </p14:section>
        <p14:section name="PHP概述" id="{04B7EE82-FFFB-4462-A036-05E6B779421C}">
          <p14:sldIdLst>
            <p14:sldId id="718"/>
            <p14:sldId id="1004"/>
            <p14:sldId id="1005"/>
            <p14:sldId id="1006"/>
            <p14:sldId id="1007"/>
            <p14:sldId id="1008"/>
            <p14:sldId id="1009"/>
            <p14:sldId id="1010"/>
          </p14:sldIdLst>
        </p14:section>
        <p14:section name="PHP基本要素" id="{4ECD14AB-06DA-4777-BD51-5BE8476C77A0}">
          <p14:sldIdLst>
            <p14:sldId id="578"/>
            <p14:sldId id="1011"/>
            <p14:sldId id="1012"/>
            <p14:sldId id="1013"/>
            <p14:sldId id="1014"/>
            <p14:sldId id="1015"/>
            <p14:sldId id="1016"/>
            <p14:sldId id="1017"/>
            <p14:sldId id="1018"/>
            <p14:sldId id="1019"/>
            <p14:sldId id="1020"/>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1054"/>
            <p14:sldId id="1055"/>
            <p14:sldId id="1056"/>
          </p14:sldIdLst>
        </p14:section>
        <p14:section name="面向对象的PHP" id="{3262661D-027C-4426-BDBB-173B16957207}">
          <p14:sldIdLst>
            <p14:sldId id="258"/>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Lst>
        </p14:section>
        <p14:section name="PHP基本输入输出" id="{99F727CE-AF20-4EC3-A3E3-E5C6373C7AC6}">
          <p14:sldIdLst>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 id="1097"/>
            <p14:sldId id="1098"/>
          </p14:sldIdLst>
        </p14:section>
        <p14:section name="PHP状态维护" id="{E31112D6-1965-4720-9F1B-26289F5CBF4C}">
          <p14:sldIdLst>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Lst>
        </p14:section>
        <p14:section name="数据存储基础" id="{342129D8-0678-4C1A-834E-9F6DA6982636}">
          <p14:sldIdLst>
            <p14:sldId id="782"/>
            <p14:sldId id="783"/>
            <p14:sldId id="784"/>
            <p14:sldId id="785"/>
            <p14:sldId id="963"/>
            <p14:sldId id="964"/>
            <p14:sldId id="786"/>
            <p14:sldId id="970"/>
            <p14:sldId id="787"/>
            <p14:sldId id="977"/>
            <p14:sldId id="965"/>
            <p14:sldId id="966"/>
            <p14:sldId id="967"/>
            <p14:sldId id="978"/>
            <p14:sldId id="968"/>
            <p14:sldId id="969"/>
            <p14:sldId id="979"/>
            <p14:sldId id="980"/>
            <p14:sldId id="962"/>
            <p14:sldId id="794"/>
            <p14:sldId id="796"/>
            <p14:sldId id="795"/>
            <p14:sldId id="788"/>
            <p14:sldId id="981"/>
            <p14:sldId id="824"/>
            <p14:sldId id="789"/>
            <p14:sldId id="790"/>
            <p14:sldId id="791"/>
            <p14:sldId id="792"/>
            <p14:sldId id="975"/>
            <p14:sldId id="793"/>
            <p14:sldId id="971"/>
            <p14:sldId id="972"/>
            <p14:sldId id="973"/>
            <p14:sldId id="974"/>
            <p14:sldId id="976"/>
            <p14:sldId id="982"/>
            <p14:sldId id="983"/>
            <p14:sldId id="984"/>
            <p14:sldId id="985"/>
          </p14:sldIdLst>
        </p14:section>
        <p14:section name="PHP数据库访问基础" id="{7FBCBFC5-28D5-48E6-B8D0-77659B19A435}">
          <p14:sldIdLst>
            <p14:sldId id="797"/>
            <p14:sldId id="986"/>
            <p14:sldId id="988"/>
            <p14:sldId id="800"/>
            <p14:sldId id="987"/>
            <p14:sldId id="989"/>
            <p14:sldId id="990"/>
            <p14:sldId id="993"/>
            <p14:sldId id="991"/>
            <p14:sldId id="994"/>
            <p14:sldId id="992"/>
            <p14:sldId id="995"/>
            <p14:sldId id="996"/>
            <p14:sldId id="999"/>
            <p14:sldId id="997"/>
            <p14:sldId id="998"/>
            <p14:sldId id="1000"/>
            <p14:sldId id="1001"/>
            <p14:sldId id="1131"/>
            <p14:sldId id="1132"/>
            <p14:sldId id="1002"/>
          </p14:sldIdLst>
        </p14:section>
        <p14:section name="Web设计模式" id="{8C9E60D8-679A-482F-9B30-CDB6E607CFBF}">
          <p14:sldIdLst>
            <p14:sldId id="1133"/>
            <p14:sldId id="1134"/>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53"/>
            <p14:sldId id="1154"/>
            <p14:sldId id="1155"/>
            <p14:sldId id="1156"/>
            <p14:sldId id="1157"/>
          </p14:sldIdLst>
        </p14:section>
        <p14:section name="相关资源" id="{857544D3-7416-447A-AC36-1465670F98C5}">
          <p14:sldIdLst>
            <p14:sldId id="336"/>
            <p14:sldId id="773"/>
            <p14:sldId id="826"/>
            <p14:sldId id="827"/>
            <p14:sldId id="1158"/>
            <p14:sldId id="3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1197" autoAdjust="0"/>
  </p:normalViewPr>
  <p:slideViewPr>
    <p:cSldViewPr>
      <p:cViewPr varScale="1">
        <p:scale>
          <a:sx n="86" d="100"/>
          <a:sy n="86" d="100"/>
        </p:scale>
        <p:origin x="908" y="68"/>
      </p:cViewPr>
      <p:guideLst>
        <p:guide orient="horz" pos="2160"/>
        <p:guide pos="3840"/>
      </p:guideLst>
    </p:cSldViewPr>
  </p:slideViewPr>
  <p:outlineViewPr>
    <p:cViewPr>
      <p:scale>
        <a:sx n="33" d="100"/>
        <a:sy n="33" d="100"/>
      </p:scale>
      <p:origin x="0" y="-52712"/>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16656"/>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_rels/viewProps.xml.rels><?xml version="1.0" encoding="UTF-8" standalone="yes"?>
<Relationships xmlns="http://schemas.openxmlformats.org/package/2006/relationships"><Relationship Id="rId3" Type="http://schemas.openxmlformats.org/officeDocument/2006/relationships/slide" Target="slides/slide154.xml"/><Relationship Id="rId2" Type="http://schemas.openxmlformats.org/officeDocument/2006/relationships/slide" Target="slides/slide131.xml"/><Relationship Id="rId1" Type="http://schemas.openxmlformats.org/officeDocument/2006/relationships/slide" Target="slides/slide1.xml"/><Relationship Id="rId5" Type="http://schemas.openxmlformats.org/officeDocument/2006/relationships/slide" Target="slides/slide156.xml"/><Relationship Id="rId4" Type="http://schemas.openxmlformats.org/officeDocument/2006/relationships/slide" Target="slides/slide1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dirty="0" smtClean="0"/>
          </a:p>
        </p:txBody>
      </p:sp>
    </p:spTree>
    <p:extLst>
      <p:ext uri="{BB962C8B-B14F-4D97-AF65-F5344CB8AC3E}">
        <p14:creationId xmlns:p14="http://schemas.microsoft.com/office/powerpoint/2010/main" val="480856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Process</a:t>
            </a:r>
            <a:r>
              <a:rPr lang="zh-CN" altLang="en-US" dirty="0" smtClean="0"/>
              <a:t>即进程，一般类</a:t>
            </a:r>
            <a:r>
              <a:rPr lang="en-US" altLang="zh-CN" dirty="0" smtClean="0"/>
              <a:t>Unix</a:t>
            </a:r>
            <a:r>
              <a:rPr lang="zh-CN" altLang="en-US" dirty="0" smtClean="0"/>
              <a:t>上</a:t>
            </a:r>
            <a:r>
              <a:rPr lang="en-US" altLang="zh-CN" dirty="0" smtClean="0"/>
              <a:t>daemon</a:t>
            </a:r>
            <a:r>
              <a:rPr lang="zh-CN" altLang="en-US" dirty="0" smtClean="0"/>
              <a:t>为随服务器启动程序，类似于</a:t>
            </a:r>
            <a:r>
              <a:rPr lang="en-US" altLang="zh-CN" dirty="0" smtClean="0"/>
              <a:t>Windows</a:t>
            </a:r>
            <a:r>
              <a:rPr lang="zh-CN" altLang="en-US" dirty="0" smtClean="0"/>
              <a:t>的服务（</a:t>
            </a:r>
            <a:r>
              <a:rPr lang="en-US" altLang="zh-CN" dirty="0" smtClean="0"/>
              <a:t>service</a:t>
            </a:r>
            <a:r>
              <a:rPr lang="zh-CN" altLang="en-US" dirty="0" smtClean="0"/>
              <a:t>）概念</a:t>
            </a:r>
            <a:endParaRPr lang="en-US" altLang="zh-CN" dirty="0" smtClean="0"/>
          </a:p>
          <a:p>
            <a:endParaRPr lang="en-US" altLang="zh-CN" dirty="0" smtClean="0"/>
          </a:p>
          <a:p>
            <a:r>
              <a:rPr lang="en-US" altLang="zh-CN" dirty="0" err="1" smtClean="0"/>
              <a:t>httpd</a:t>
            </a:r>
            <a:r>
              <a:rPr lang="zh-CN" altLang="en-US" dirty="0" smtClean="0"/>
              <a:t>现在已成为纯</a:t>
            </a:r>
            <a:r>
              <a:rPr lang="en-US" altLang="zh-CN" dirty="0" smtClean="0"/>
              <a:t>Web</a:t>
            </a:r>
            <a:r>
              <a:rPr lang="zh-CN" altLang="en-US" dirty="0" smtClean="0"/>
              <a:t>服务器的通称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236409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本质上讲，常见服务器体系结构有三种：</a:t>
            </a:r>
          </a:p>
          <a:p>
            <a:r>
              <a:rPr lang="en-US" altLang="zh-CN" dirty="0" smtClean="0"/>
              <a:t>- </a:t>
            </a:r>
            <a:r>
              <a:rPr lang="zh-CN" altLang="en-US" dirty="0" smtClean="0"/>
              <a:t>事件驱动型</a:t>
            </a:r>
            <a:r>
              <a:rPr lang="en-US" altLang="zh-CN" dirty="0" smtClean="0"/>
              <a:t>(event-driven)</a:t>
            </a:r>
          </a:p>
          <a:p>
            <a:r>
              <a:rPr lang="en-US" altLang="zh-CN" dirty="0" smtClean="0"/>
              <a:t>- </a:t>
            </a:r>
            <a:r>
              <a:rPr lang="zh-CN" altLang="en-US" dirty="0" smtClean="0"/>
              <a:t>进程驱动型</a:t>
            </a:r>
            <a:r>
              <a:rPr lang="en-US" altLang="zh-CN" dirty="0" smtClean="0"/>
              <a:t>(process-driven)</a:t>
            </a:r>
          </a:p>
          <a:p>
            <a:r>
              <a:rPr lang="en-US" altLang="zh-CN" dirty="0" smtClean="0"/>
              <a:t>- </a:t>
            </a:r>
            <a:r>
              <a:rPr lang="zh-CN" altLang="en-US" dirty="0" smtClean="0"/>
              <a:t>混和方案型</a:t>
            </a:r>
          </a:p>
          <a:p>
            <a:endParaRPr lang="en-US" altLang="zh-CN" dirty="0" smtClean="0"/>
          </a:p>
          <a:p>
            <a:r>
              <a:rPr lang="zh-CN" altLang="en-US" dirty="0" smtClean="0"/>
              <a:t>多进程属于典型的进程驱动型，多线程属于混合方案型的一种：在进程驱动服务器中允许每个派生进程处理一小组线程而不是请求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a:t>
            </a:fld>
            <a:endParaRPr lang="en-US" altLang="zh-CN"/>
          </a:p>
        </p:txBody>
      </p:sp>
    </p:spTree>
    <p:extLst>
      <p:ext uri="{BB962C8B-B14F-4D97-AF65-F5344CB8AC3E}">
        <p14:creationId xmlns:p14="http://schemas.microsoft.com/office/powerpoint/2010/main" val="286801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在部分中，我们将对服务器端编程模型进行介绍。这是一个通用的模型，所有</a:t>
            </a:r>
            <a:r>
              <a:rPr lang="en-US" altLang="zh-CN" dirty="0" smtClean="0"/>
              <a:t>Web</a:t>
            </a:r>
            <a:r>
              <a:rPr lang="zh-CN" altLang="en-US" dirty="0" smtClean="0"/>
              <a:t>服务器端应用，本质上都是实现了这些功能，对任何一种语言及其服务器端功能实现，也都可以从这些功能角度入手学习。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3367705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a:t>
            </a:fld>
            <a:endParaRPr lang="en-US" altLang="zh-CN"/>
          </a:p>
        </p:txBody>
      </p:sp>
    </p:spTree>
    <p:extLst>
      <p:ext uri="{BB962C8B-B14F-4D97-AF65-F5344CB8AC3E}">
        <p14:creationId xmlns:p14="http://schemas.microsoft.com/office/powerpoint/2010/main" val="1893760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26715-AE25-41ED-BDA0-66454FB972AE}" type="slidenum">
              <a:rPr lang="en-US" altLang="zh-CN"/>
              <a:pPr/>
              <a:t>40</a:t>
            </a:fld>
            <a:endParaRPr lang="en-US" altLang="zh-CN"/>
          </a:p>
        </p:txBody>
      </p:sp>
      <p:sp>
        <p:nvSpPr>
          <p:cNvPr id="1387522" name="Rectangle 2"/>
          <p:cNvSpPr>
            <a:spLocks noGrp="1" noRot="1" noChangeAspect="1" noChangeArrowheads="1" noTextEdit="1"/>
          </p:cNvSpPr>
          <p:nvPr>
            <p:ph type="sldImg"/>
          </p:nvPr>
        </p:nvSpPr>
        <p:spPr>
          <a:xfrm>
            <a:off x="65088" y="733425"/>
            <a:ext cx="6519862" cy="3668713"/>
          </a:xfrm>
          <a:ln/>
        </p:spPr>
      </p:sp>
      <p:sp>
        <p:nvSpPr>
          <p:cNvPr id="1387523" name="Rectangle 3"/>
          <p:cNvSpPr>
            <a:spLocks noGrp="1" noChangeArrowheads="1"/>
          </p:cNvSpPr>
          <p:nvPr>
            <p:ph type="body" idx="1"/>
          </p:nvPr>
        </p:nvSpPr>
        <p:spPr/>
        <p:txBody>
          <a:bodyPr/>
          <a:lstStyle/>
          <a:p>
            <a:r>
              <a:rPr lang="zh-CN" altLang="en-US"/>
              <a:t>如</a:t>
            </a:r>
            <a:r>
              <a:rPr lang="en-US" altLang="zh-CN"/>
              <a:t>Java Applet</a:t>
            </a:r>
            <a:r>
              <a:rPr lang="zh-CN" altLang="en-US"/>
              <a:t>等</a:t>
            </a:r>
          </a:p>
        </p:txBody>
      </p:sp>
    </p:spTree>
    <p:extLst>
      <p:ext uri="{BB962C8B-B14F-4D97-AF65-F5344CB8AC3E}">
        <p14:creationId xmlns:p14="http://schemas.microsoft.com/office/powerpoint/2010/main" val="1520473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3558456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其中书上的服务器端脚本很多时候是服务器端技术的统称，一般我们认为脚本应该是由脚本语言来写的，但实际上服务器端技术还包括用</a:t>
            </a:r>
            <a:r>
              <a:rPr lang="en-US" altLang="zh-CN" dirty="0" smtClean="0"/>
              <a:t>C</a:t>
            </a:r>
            <a:r>
              <a:rPr lang="zh-CN" altLang="en-US" dirty="0" smtClean="0"/>
              <a:t>等编译语言实现的服务器端程序</a:t>
            </a:r>
            <a:endParaRPr lang="en-US" altLang="zh-CN" dirty="0" smtClean="0"/>
          </a:p>
          <a:p>
            <a:endParaRPr lang="en-US" altLang="zh-CN" dirty="0" smtClean="0"/>
          </a:p>
          <a:p>
            <a:r>
              <a:rPr lang="zh-CN" altLang="en-US" dirty="0" smtClean="0"/>
              <a:t>服务器端技术典型交互过程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352404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Server-side Include</a:t>
            </a:r>
            <a:r>
              <a:rPr lang="zh-CN" altLang="en-US" dirty="0" smtClean="0"/>
              <a:t>，服务器端嵌入命令</a:t>
            </a:r>
            <a:endParaRPr lang="en-US" altLang="zh-CN" dirty="0" smtClean="0"/>
          </a:p>
          <a:p>
            <a:r>
              <a:rPr lang="en-US" altLang="zh-CN" dirty="0" smtClean="0"/>
              <a:t>Common Gateway Interface</a:t>
            </a:r>
            <a:r>
              <a:rPr lang="zh-CN" altLang="en-US" dirty="0" smtClean="0"/>
              <a:t>，通用网关接口</a:t>
            </a:r>
            <a:endParaRPr lang="en-US" altLang="zh-CN" dirty="0" smtClean="0"/>
          </a:p>
          <a:p>
            <a:r>
              <a:rPr lang="zh-CN" altLang="en-US" dirty="0" smtClean="0"/>
              <a:t>用于</a:t>
            </a:r>
            <a:r>
              <a:rPr lang="en-US" altLang="zh-CN" dirty="0" smtClean="0"/>
              <a:t>Microsoft IIS</a:t>
            </a:r>
            <a:r>
              <a:rPr lang="zh-CN" altLang="en-US" dirty="0" smtClean="0"/>
              <a:t>的</a:t>
            </a:r>
            <a:r>
              <a:rPr lang="en-US" altLang="zh-CN" dirty="0" smtClean="0"/>
              <a:t>ISAPI (Internet Server API)</a:t>
            </a:r>
          </a:p>
          <a:p>
            <a:r>
              <a:rPr lang="zh-CN" altLang="en-US" dirty="0" smtClean="0"/>
              <a:t>用于</a:t>
            </a:r>
            <a:r>
              <a:rPr lang="en-US" altLang="zh-CN" dirty="0" smtClean="0"/>
              <a:t>Netscape &amp; SUN </a:t>
            </a:r>
            <a:r>
              <a:rPr lang="en-US" altLang="zh-CN" dirty="0" err="1" smtClean="0"/>
              <a:t>iPlanet</a:t>
            </a:r>
            <a:r>
              <a:rPr lang="zh-CN" altLang="en-US" dirty="0" smtClean="0"/>
              <a:t>的</a:t>
            </a:r>
            <a:r>
              <a:rPr lang="en-US" altLang="zh-CN" dirty="0" smtClean="0"/>
              <a:t>NSAPI (Netscape Server API)</a:t>
            </a:r>
          </a:p>
          <a:p>
            <a:r>
              <a:rPr lang="zh-CN" altLang="en-US" dirty="0" smtClean="0"/>
              <a:t>用于</a:t>
            </a:r>
            <a:r>
              <a:rPr lang="en-US" altLang="zh-CN" dirty="0" smtClean="0"/>
              <a:t>O‘Reilly Web</a:t>
            </a:r>
            <a:r>
              <a:rPr lang="zh-CN" altLang="en-US" dirty="0" smtClean="0"/>
              <a:t>服务器的</a:t>
            </a:r>
            <a:r>
              <a:rPr lang="en-US" altLang="zh-CN" dirty="0" smtClean="0"/>
              <a:t>WSAPI</a:t>
            </a:r>
          </a:p>
          <a:p>
            <a:r>
              <a:rPr lang="en-US" altLang="zh-CN" dirty="0" smtClean="0"/>
              <a:t>Active Server Page</a:t>
            </a:r>
          </a:p>
          <a:p>
            <a:r>
              <a:rPr lang="en-US" altLang="zh-CN" dirty="0" smtClean="0"/>
              <a:t>PHP Hypertext Preprocessor</a:t>
            </a:r>
          </a:p>
          <a:p>
            <a:r>
              <a:rPr lang="en-US" altLang="zh-CN" dirty="0" smtClean="0"/>
              <a:t>Java</a:t>
            </a:r>
            <a:r>
              <a:rPr lang="zh-CN" altLang="en-US" dirty="0" smtClean="0"/>
              <a:t>框架（</a:t>
            </a:r>
            <a:r>
              <a:rPr lang="en-US" altLang="zh-CN" dirty="0" err="1" smtClean="0"/>
              <a:t>struts+spring+hibernate</a:t>
            </a:r>
            <a:r>
              <a:rPr lang="zh-CN" altLang="en-US" dirty="0" smtClean="0"/>
              <a:t>）</a:t>
            </a:r>
            <a:endParaRPr lang="en-US" altLang="zh-CN" dirty="0" smtClean="0"/>
          </a:p>
          <a:p>
            <a:r>
              <a:rPr lang="en-US" altLang="zh-CN" dirty="0" smtClean="0"/>
              <a:t>PHP</a:t>
            </a:r>
            <a:r>
              <a:rPr lang="zh-CN" altLang="en-US" dirty="0" smtClean="0"/>
              <a:t>和</a:t>
            </a:r>
            <a:r>
              <a:rPr lang="en-US" altLang="zh-CN" dirty="0" smtClean="0"/>
              <a:t>Python</a:t>
            </a:r>
            <a:r>
              <a:rPr lang="zh-CN" altLang="en-US" dirty="0" smtClean="0"/>
              <a:t>框架</a:t>
            </a:r>
            <a:endParaRPr lang="en-US" altLang="zh-CN" dirty="0" smtClean="0"/>
          </a:p>
          <a:p>
            <a:r>
              <a:rPr lang="en-US" altLang="zh-CN" dirty="0" smtClean="0"/>
              <a:t>Ruby on Rails</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44</a:t>
            </a:fld>
            <a:endParaRPr lang="en-US" altLang="zh-CN"/>
          </a:p>
        </p:txBody>
      </p:sp>
    </p:spTree>
    <p:extLst>
      <p:ext uri="{BB962C8B-B14F-4D97-AF65-F5344CB8AC3E}">
        <p14:creationId xmlns:p14="http://schemas.microsoft.com/office/powerpoint/2010/main" val="741275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理论上</a:t>
            </a:r>
            <a:r>
              <a:rPr lang="en-US" altLang="zh-CN" dirty="0" smtClean="0"/>
              <a:t>ASP</a:t>
            </a:r>
            <a:r>
              <a:rPr lang="zh-CN" altLang="en-US" dirty="0" smtClean="0"/>
              <a:t>和</a:t>
            </a:r>
            <a:r>
              <a:rPr lang="en-US" altLang="zh-CN" dirty="0" smtClean="0"/>
              <a:t>.NET</a:t>
            </a:r>
            <a:r>
              <a:rPr lang="zh-CN" altLang="en-US" dirty="0" smtClean="0"/>
              <a:t>都可以扩展到任何平台，尤其是</a:t>
            </a:r>
            <a:r>
              <a:rPr lang="en-US" altLang="zh-CN" dirty="0" smtClean="0"/>
              <a:t>.NET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45</a:t>
            </a:fld>
            <a:endParaRPr lang="en-US" altLang="zh-CN"/>
          </a:p>
        </p:txBody>
      </p:sp>
    </p:spTree>
    <p:extLst>
      <p:ext uri="{BB962C8B-B14F-4D97-AF65-F5344CB8AC3E}">
        <p14:creationId xmlns:p14="http://schemas.microsoft.com/office/powerpoint/2010/main" val="188199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在本部分中，我们将对</a:t>
            </a:r>
            <a:r>
              <a:rPr lang="en-US" altLang="zh-CN" dirty="0" smtClean="0"/>
              <a:t>PHP</a:t>
            </a:r>
            <a:r>
              <a:rPr lang="zh-CN" altLang="en-US" dirty="0" smtClean="0"/>
              <a:t>语言本身及引入机制进行概要介绍。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47</a:t>
            </a:fld>
            <a:endParaRPr lang="en-US" altLang="zh-CN"/>
          </a:p>
        </p:txBody>
      </p:sp>
    </p:spTree>
    <p:extLst>
      <p:ext uri="{BB962C8B-B14F-4D97-AF65-F5344CB8AC3E}">
        <p14:creationId xmlns:p14="http://schemas.microsoft.com/office/powerpoint/2010/main" val="342239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1994</a:t>
            </a:r>
            <a:r>
              <a:rPr lang="zh-CN" altLang="en-US" dirty="0" smtClean="0"/>
              <a:t>年开始设计，</a:t>
            </a:r>
            <a:r>
              <a:rPr lang="en-US" altLang="zh-CN" dirty="0" smtClean="0"/>
              <a:t>1995.6.8</a:t>
            </a:r>
            <a:r>
              <a:rPr lang="zh-CN" altLang="en-US" dirty="0" smtClean="0"/>
              <a:t>第一版正式发布，</a:t>
            </a:r>
            <a:r>
              <a:rPr lang="en-US" altLang="zh-CN" dirty="0" smtClean="0"/>
              <a:t>1997.11</a:t>
            </a:r>
            <a:r>
              <a:rPr lang="zh-CN" altLang="en-US" dirty="0" smtClean="0"/>
              <a:t>第二版正式发布，</a:t>
            </a:r>
            <a:r>
              <a:rPr lang="en-US" altLang="zh-CN" dirty="0" smtClean="0"/>
              <a:t>1998.6</a:t>
            </a:r>
            <a:r>
              <a:rPr lang="zh-CN" altLang="en-US" dirty="0" smtClean="0"/>
              <a:t>第三版开始公测，</a:t>
            </a:r>
            <a:r>
              <a:rPr lang="en-US" altLang="zh-CN" dirty="0" smtClean="0"/>
              <a:t>2000.5</a:t>
            </a:r>
            <a:r>
              <a:rPr lang="zh-CN" altLang="en-US" dirty="0" smtClean="0"/>
              <a:t>，基于</a:t>
            </a:r>
            <a:r>
              <a:rPr lang="en-US" altLang="zh-CN" dirty="0" err="1" smtClean="0"/>
              <a:t>Zend</a:t>
            </a:r>
            <a:r>
              <a:rPr lang="zh-CN" altLang="en-US" dirty="0" smtClean="0"/>
              <a:t>引擎的</a:t>
            </a:r>
            <a:r>
              <a:rPr lang="en-US" altLang="zh-CN" dirty="0" smtClean="0"/>
              <a:t>PHP4</a:t>
            </a:r>
            <a:r>
              <a:rPr lang="zh-CN" altLang="en-US" dirty="0" smtClean="0"/>
              <a:t>发布</a:t>
            </a:r>
            <a:endParaRPr lang="en-US" altLang="zh-CN" dirty="0" smtClean="0"/>
          </a:p>
          <a:p>
            <a:r>
              <a:rPr lang="en-US" altLang="zh-CN" dirty="0" smtClean="0"/>
              <a:t>5.3</a:t>
            </a:r>
            <a:r>
              <a:rPr lang="zh-CN" altLang="en-US" dirty="0" smtClean="0"/>
              <a:t>和</a:t>
            </a:r>
            <a:r>
              <a:rPr lang="en-US" altLang="zh-CN" dirty="0" smtClean="0"/>
              <a:t>5.4</a:t>
            </a:r>
            <a:r>
              <a:rPr lang="zh-CN" altLang="en-US" dirty="0" smtClean="0"/>
              <a:t>支持</a:t>
            </a:r>
            <a:r>
              <a:rPr lang="en-US" altLang="zh-CN" dirty="0" smtClean="0"/>
              <a:t>32</a:t>
            </a:r>
            <a:r>
              <a:rPr lang="zh-CN" altLang="en-US" dirty="0" smtClean="0"/>
              <a:t>位操作系统，而</a:t>
            </a:r>
            <a:r>
              <a:rPr lang="en-US" altLang="zh-CN" dirty="0" smtClean="0"/>
              <a:t>5.5</a:t>
            </a:r>
            <a:r>
              <a:rPr lang="zh-CN" altLang="en-US" dirty="0" smtClean="0"/>
              <a:t>能支持</a:t>
            </a:r>
            <a:r>
              <a:rPr lang="en-US" altLang="zh-CN" dirty="0" smtClean="0"/>
              <a:t>64</a:t>
            </a:r>
            <a:r>
              <a:rPr lang="zh-CN" altLang="en-US" dirty="0" smtClean="0"/>
              <a:t>位；现在</a:t>
            </a:r>
            <a:r>
              <a:rPr lang="en-US" altLang="zh-CN" dirty="0" smtClean="0"/>
              <a:t>5.5</a:t>
            </a:r>
            <a:r>
              <a:rPr lang="zh-CN" altLang="en-US" dirty="0" smtClean="0"/>
              <a:t>和</a:t>
            </a:r>
            <a:r>
              <a:rPr lang="en-US" altLang="zh-CN" dirty="0" smtClean="0"/>
              <a:t>5.6</a:t>
            </a:r>
            <a:r>
              <a:rPr lang="zh-CN" altLang="en-US" dirty="0" smtClean="0"/>
              <a:t>都得到支持，最新版本分别是</a:t>
            </a:r>
            <a:r>
              <a:rPr lang="en-US" altLang="zh-CN" dirty="0" smtClean="0"/>
              <a:t>5.5.35</a:t>
            </a:r>
            <a:r>
              <a:rPr lang="zh-CN" altLang="en-US" dirty="0" smtClean="0"/>
              <a:t>和</a:t>
            </a:r>
            <a:r>
              <a:rPr lang="en-US" altLang="zh-CN" dirty="0" smtClean="0"/>
              <a:t>5.6.21</a:t>
            </a:r>
            <a:r>
              <a:rPr lang="zh-CN" altLang="en-US" dirty="0" smtClean="0"/>
              <a:t>，其中</a:t>
            </a:r>
            <a:r>
              <a:rPr lang="en-US" altLang="zh-CN" dirty="0" smtClean="0"/>
              <a:t>5.5</a:t>
            </a:r>
            <a:r>
              <a:rPr lang="zh-CN" altLang="en-US" dirty="0" smtClean="0"/>
              <a:t>的支持到</a:t>
            </a:r>
            <a:r>
              <a:rPr lang="en-US" altLang="zh-CN" dirty="0" smtClean="0"/>
              <a:t>2016.7</a:t>
            </a:r>
            <a:r>
              <a:rPr lang="zh-CN" altLang="en-US" dirty="0" smtClean="0"/>
              <a:t>会结束，而</a:t>
            </a:r>
            <a:r>
              <a:rPr lang="en-US" altLang="zh-CN" dirty="0" smtClean="0"/>
              <a:t>5.6</a:t>
            </a:r>
            <a:r>
              <a:rPr lang="zh-CN" altLang="en-US" dirty="0" smtClean="0"/>
              <a:t>的支持会到</a:t>
            </a:r>
            <a:r>
              <a:rPr lang="en-US" altLang="zh-CN" dirty="0" smtClean="0"/>
              <a:t>2018</a:t>
            </a:r>
            <a:r>
              <a:rPr lang="zh-CN" altLang="en-US" dirty="0" smtClean="0"/>
              <a:t>年</a:t>
            </a:r>
            <a:endParaRPr lang="en-US" altLang="zh-CN" dirty="0" smtClean="0"/>
          </a:p>
          <a:p>
            <a:r>
              <a:rPr lang="en-US" altLang="zh-CN" dirty="0" smtClean="0"/>
              <a:t>PHP6</a:t>
            </a:r>
            <a:r>
              <a:rPr lang="zh-CN" altLang="en-US" dirty="0" smtClean="0"/>
              <a:t>主要希望支持</a:t>
            </a:r>
            <a:r>
              <a:rPr lang="en-US" altLang="zh-CN" dirty="0" smtClean="0"/>
              <a:t>UTF-16</a:t>
            </a:r>
            <a:r>
              <a:rPr lang="zh-CN" altLang="en-US" dirty="0" smtClean="0"/>
              <a:t>，然而对于</a:t>
            </a:r>
            <a:r>
              <a:rPr lang="en-US" altLang="zh-CN" dirty="0" smtClean="0"/>
              <a:t>PHP</a:t>
            </a:r>
            <a:r>
              <a:rPr lang="zh-CN" altLang="en-US" dirty="0" smtClean="0"/>
              <a:t>最主要应用</a:t>
            </a:r>
            <a:r>
              <a:rPr lang="en-US" altLang="zh-CN" dirty="0" smtClean="0"/>
              <a:t>Web</a:t>
            </a:r>
            <a:r>
              <a:rPr lang="zh-CN" altLang="en-US" dirty="0" smtClean="0"/>
              <a:t>开发而言并无太大好处</a:t>
            </a:r>
            <a:endParaRPr lang="en-US" altLang="zh-CN" dirty="0" smtClean="0"/>
          </a:p>
          <a:p>
            <a:r>
              <a:rPr lang="en-US" altLang="zh-CN" dirty="0" smtClean="0"/>
              <a:t>PHP7</a:t>
            </a:r>
            <a:r>
              <a:rPr lang="zh-CN" altLang="en-US" dirty="0" smtClean="0"/>
              <a:t>来自于原</a:t>
            </a:r>
            <a:r>
              <a:rPr lang="en-US" altLang="zh-CN" dirty="0" smtClean="0"/>
              <a:t>PHP NG</a:t>
            </a:r>
            <a:r>
              <a:rPr lang="zh-CN" altLang="en-US" dirty="0" smtClean="0"/>
              <a:t>分支，由</a:t>
            </a:r>
            <a:r>
              <a:rPr lang="en-US" altLang="zh-CN" dirty="0" smtClean="0"/>
              <a:t>Dmitry </a:t>
            </a:r>
            <a:r>
              <a:rPr lang="en-US" altLang="zh-CN" dirty="0" err="1" smtClean="0"/>
              <a:t>Stogov</a:t>
            </a:r>
            <a:r>
              <a:rPr lang="en-US" altLang="zh-CN" dirty="0" smtClean="0"/>
              <a:t>, </a:t>
            </a:r>
            <a:r>
              <a:rPr lang="en-US" altLang="zh-CN" dirty="0" err="1" smtClean="0"/>
              <a:t>Xinchen</a:t>
            </a:r>
            <a:r>
              <a:rPr lang="en-US" altLang="zh-CN" dirty="0" smtClean="0"/>
              <a:t> Hui and Nikita Popov</a:t>
            </a:r>
            <a:r>
              <a:rPr lang="zh-CN" altLang="en-US" dirty="0" smtClean="0"/>
              <a:t>负责</a:t>
            </a:r>
            <a:endParaRPr lang="en-US" altLang="zh-CN" dirty="0" smtClean="0"/>
          </a:p>
          <a:p>
            <a:r>
              <a:rPr lang="en-US" altLang="zh-CN" dirty="0" smtClean="0"/>
              <a:t>PHP8</a:t>
            </a:r>
            <a:r>
              <a:rPr lang="zh-CN" altLang="en-US" dirty="0" smtClean="0"/>
              <a:t>引入了 </a:t>
            </a:r>
            <a:r>
              <a:rPr lang="en-US" altLang="zh-CN" dirty="0" smtClean="0"/>
              <a:t>JIT</a:t>
            </a:r>
            <a:r>
              <a:rPr lang="zh-CN" altLang="en-US" dirty="0" smtClean="0"/>
              <a:t>编译器特性，同时加入多种新的语言功能，例如命名参数、联合类型、注解、</a:t>
            </a:r>
            <a:r>
              <a:rPr lang="en-US" altLang="zh-CN" dirty="0" smtClean="0"/>
              <a:t>Constructor Property Promotion</a:t>
            </a:r>
            <a:r>
              <a:rPr lang="zh-CN" altLang="en-US" dirty="0" smtClean="0"/>
              <a:t>、</a:t>
            </a:r>
            <a:r>
              <a:rPr lang="en-US" altLang="zh-CN" dirty="0" smtClean="0"/>
              <a:t>match </a:t>
            </a:r>
            <a:r>
              <a:rPr lang="zh-CN" altLang="en-US" dirty="0" smtClean="0"/>
              <a:t>表达式、</a:t>
            </a:r>
            <a:r>
              <a:rPr lang="en-US" altLang="zh-CN" dirty="0" err="1" smtClean="0"/>
              <a:t>nullsafe</a:t>
            </a:r>
            <a:r>
              <a:rPr lang="en-US" altLang="zh-CN" dirty="0" smtClean="0"/>
              <a:t> </a:t>
            </a:r>
            <a:r>
              <a:rPr lang="zh-CN" altLang="en-US" dirty="0" smtClean="0"/>
              <a:t>运算符以及对类型系统、错误处理和一致性</a:t>
            </a:r>
            <a:r>
              <a:rPr lang="zh-CN" altLang="en-US" smtClean="0"/>
              <a:t>的改进</a:t>
            </a:r>
            <a:endParaRPr lang="en-US" altLang="zh-CN" dirty="0" smtClean="0"/>
          </a:p>
          <a:p>
            <a:endParaRPr lang="en-US" altLang="zh-CN" dirty="0" smtClean="0"/>
          </a:p>
          <a:p>
            <a:r>
              <a:rPr lang="en-US" altLang="zh-CN" dirty="0" smtClean="0"/>
              <a:t>PHP</a:t>
            </a:r>
            <a:r>
              <a:rPr lang="zh-CN" altLang="en-US" dirty="0" smtClean="0"/>
              <a:t>版本越高它的整体性能越高，根据官方介绍，</a:t>
            </a:r>
            <a:r>
              <a:rPr lang="en-US" altLang="zh-CN" dirty="0" smtClean="0"/>
              <a:t>PHP7.0</a:t>
            </a:r>
            <a:r>
              <a:rPr lang="zh-CN" altLang="en-US" dirty="0" smtClean="0"/>
              <a:t>对比</a:t>
            </a:r>
            <a:r>
              <a:rPr lang="en-US" altLang="zh-CN" dirty="0" smtClean="0"/>
              <a:t>PHP5.6</a:t>
            </a:r>
            <a:r>
              <a:rPr lang="zh-CN" altLang="en-US" dirty="0" smtClean="0"/>
              <a:t>性能就提升了</a:t>
            </a:r>
            <a:r>
              <a:rPr lang="en-US" altLang="zh-CN" dirty="0" smtClean="0"/>
              <a:t>2</a:t>
            </a:r>
            <a:r>
              <a:rPr lang="zh-CN" altLang="en-US" dirty="0" smtClean="0"/>
              <a:t>倍，</a:t>
            </a:r>
            <a:r>
              <a:rPr lang="en-US" altLang="zh-CN" dirty="0" smtClean="0"/>
              <a:t>PHP7.4</a:t>
            </a:r>
            <a:r>
              <a:rPr lang="zh-CN" altLang="en-US" dirty="0" smtClean="0"/>
              <a:t>已经比</a:t>
            </a:r>
            <a:r>
              <a:rPr lang="en-US" altLang="zh-CN" dirty="0" smtClean="0"/>
              <a:t>PHP7.0</a:t>
            </a:r>
            <a:r>
              <a:rPr lang="zh-CN" altLang="en-US" dirty="0" smtClean="0"/>
              <a:t>快了约</a:t>
            </a:r>
            <a:r>
              <a:rPr lang="en-US" altLang="zh-CN" dirty="0" smtClean="0"/>
              <a:t>30</a:t>
            </a:r>
            <a:r>
              <a:rPr lang="zh-CN" altLang="en-US" dirty="0" smtClean="0"/>
              <a:t>％，</a:t>
            </a:r>
            <a:r>
              <a:rPr lang="en-US" altLang="zh-CN" dirty="0" smtClean="0"/>
              <a:t>PHP8.0</a:t>
            </a:r>
            <a:r>
              <a:rPr lang="zh-CN" altLang="en-US" dirty="0" smtClean="0"/>
              <a:t>在性能上又相对</a:t>
            </a:r>
            <a:r>
              <a:rPr lang="en-US" altLang="zh-CN" dirty="0" smtClean="0"/>
              <a:t>PHP7.4</a:t>
            </a:r>
            <a:r>
              <a:rPr lang="zh-CN" altLang="en-US" dirty="0" smtClean="0"/>
              <a:t>大约改进了</a:t>
            </a:r>
            <a:r>
              <a:rPr lang="en-US" altLang="zh-CN" dirty="0" smtClean="0"/>
              <a:t>10%</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241440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PHP</a:t>
            </a:r>
            <a:r>
              <a:rPr lang="zh-CN" altLang="en-US" dirty="0" smtClean="0"/>
              <a:t>的解释</a:t>
            </a:r>
            <a:r>
              <a:rPr lang="en-US" altLang="zh-CN" dirty="0" smtClean="0"/>
              <a:t>/</a:t>
            </a:r>
            <a:r>
              <a:rPr lang="zh-CN" altLang="en-US" dirty="0" smtClean="0"/>
              <a:t>编译原理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1771497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http://php.net/manual/zh/intro-whatcando.php</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411206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短标记模式仅在通过 </a:t>
            </a:r>
            <a:r>
              <a:rPr lang="en-US" altLang="zh-CN" dirty="0" smtClean="0"/>
              <a:t>php.ini </a:t>
            </a:r>
            <a:r>
              <a:rPr lang="zh-CN" altLang="en-US" dirty="0" smtClean="0"/>
              <a:t>配置文件中的指令   </a:t>
            </a:r>
            <a:r>
              <a:rPr lang="en-US" altLang="zh-CN" dirty="0" err="1" smtClean="0"/>
              <a:t>short_open_tag</a:t>
            </a:r>
            <a:r>
              <a:rPr lang="en-US" altLang="zh-CN" dirty="0" smtClean="0"/>
              <a:t>   </a:t>
            </a:r>
            <a:r>
              <a:rPr lang="zh-CN" altLang="en-US" dirty="0" smtClean="0"/>
              <a:t>打开后才可用，或者在 </a:t>
            </a:r>
            <a:r>
              <a:rPr lang="en-US" altLang="zh-CN" dirty="0" smtClean="0"/>
              <a:t>PHP </a:t>
            </a:r>
            <a:r>
              <a:rPr lang="zh-CN" altLang="en-US" dirty="0" smtClean="0"/>
              <a:t>编译时加入了   </a:t>
            </a:r>
            <a:r>
              <a:rPr lang="en-US" altLang="zh-CN" dirty="0" smtClean="0"/>
              <a:t>--enable-short-tags </a:t>
            </a:r>
            <a:r>
              <a:rPr lang="zh-CN" altLang="en-US" dirty="0" smtClean="0"/>
              <a:t>选项</a:t>
            </a:r>
            <a:endParaRPr lang="en-US" altLang="zh-CN" dirty="0" smtClean="0"/>
          </a:p>
          <a:p>
            <a:endParaRPr lang="en-US" altLang="zh-CN" dirty="0" smtClean="0"/>
          </a:p>
          <a:p>
            <a:r>
              <a:rPr lang="en-US" altLang="zh-CN" dirty="0" smtClean="0"/>
              <a:t>ASP </a:t>
            </a:r>
            <a:r>
              <a:rPr lang="zh-CN" altLang="en-US" dirty="0" smtClean="0"/>
              <a:t>风格标记仅在通过 </a:t>
            </a:r>
            <a:r>
              <a:rPr lang="en-US" altLang="zh-CN" dirty="0" smtClean="0"/>
              <a:t>php.ini   </a:t>
            </a:r>
            <a:r>
              <a:rPr lang="zh-CN" altLang="en-US" dirty="0" smtClean="0"/>
              <a:t>配置文件中的指令   </a:t>
            </a:r>
            <a:r>
              <a:rPr lang="en-US" altLang="zh-CN" dirty="0" err="1" smtClean="0"/>
              <a:t>asp_tags</a:t>
            </a:r>
            <a:r>
              <a:rPr lang="en-US" altLang="zh-CN" dirty="0" smtClean="0"/>
              <a:t> </a:t>
            </a:r>
            <a:r>
              <a:rPr lang="zh-CN" altLang="en-US" dirty="0" smtClean="0"/>
              <a:t>打开后才可用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3003328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本质是粘贴</a:t>
            </a:r>
            <a:endParaRPr lang="en-US" altLang="zh-CN" dirty="0" smtClean="0"/>
          </a:p>
          <a:p>
            <a:endParaRPr lang="en-US" altLang="zh-CN" dirty="0" smtClean="0"/>
          </a:p>
          <a:p>
            <a:r>
              <a:rPr lang="zh-CN" altLang="en-US" dirty="0" smtClean="0"/>
              <a:t>建议始终使用</a:t>
            </a:r>
            <a:r>
              <a:rPr lang="en-US" altLang="zh-CN" dirty="0" err="1" smtClean="0"/>
              <a:t>require_once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367180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在本部分中，我们将通过横向对比的方法，对</a:t>
            </a:r>
            <a:r>
              <a:rPr lang="en-US" altLang="zh-CN" dirty="0" smtClean="0"/>
              <a:t>PHP</a:t>
            </a:r>
            <a:r>
              <a:rPr lang="zh-CN" altLang="en-US" dirty="0" smtClean="0"/>
              <a:t>语言的基本要素，如</a:t>
            </a:r>
            <a:r>
              <a:rPr lang="zh-CN" altLang="en-US" sz="900" b="0" i="0" kern="1200" dirty="0" smtClean="0">
                <a:solidFill>
                  <a:schemeClr val="tx1"/>
                </a:solidFill>
                <a:effectLst/>
                <a:latin typeface="Times New Roman" pitchFamily="18" charset="0"/>
                <a:ea typeface="宋体" pitchFamily="2" charset="-122"/>
                <a:cs typeface="+mn-cs"/>
              </a:rPr>
              <a:t>标识符、字面量、关键字、数据类型、变量、运算符、语句等进行概要介绍。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55</a:t>
            </a:fld>
            <a:endParaRPr lang="en-US" altLang="zh-CN"/>
          </a:p>
        </p:txBody>
      </p:sp>
    </p:spTree>
    <p:extLst>
      <p:ext uri="{BB962C8B-B14F-4D97-AF65-F5344CB8AC3E}">
        <p14:creationId xmlns:p14="http://schemas.microsoft.com/office/powerpoint/2010/main" val="277559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smtClean="0"/>
              <a:t>虽然</a:t>
            </a:r>
            <a:r>
              <a:rPr lang="zh-CN" altLang="en-US" dirty="0" smtClean="0"/>
              <a:t>变量没有块级作用域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56</a:t>
            </a:fld>
            <a:endParaRPr lang="en-US" altLang="zh-CN"/>
          </a:p>
        </p:txBody>
      </p:sp>
    </p:spTree>
    <p:extLst>
      <p:ext uri="{BB962C8B-B14F-4D97-AF65-F5344CB8AC3E}">
        <p14:creationId xmlns:p14="http://schemas.microsoft.com/office/powerpoint/2010/main" val="1200450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http://php.net/manual/zh/reserved.keywords.php</a:t>
            </a:r>
          </a:p>
          <a:p>
            <a:endParaRPr lang="en-US" altLang="zh-CN" dirty="0" smtClean="0"/>
          </a:p>
          <a:p>
            <a:r>
              <a:rPr lang="zh-CN" altLang="en-US" dirty="0" smtClean="0"/>
              <a:t>还可以看到预定义类和预定义常量列表</a:t>
            </a:r>
            <a:endParaRPr lang="en-US" altLang="zh-CN" dirty="0" smtClean="0"/>
          </a:p>
          <a:p>
            <a:endParaRPr lang="en-US" altLang="zh-CN" dirty="0" smtClean="0"/>
          </a:p>
          <a:p>
            <a:r>
              <a:rPr lang="zh-CN" altLang="en-US" dirty="0" smtClean="0"/>
              <a:t>关键词列表：这些词语在 </a:t>
            </a:r>
            <a:r>
              <a:rPr lang="en-US" altLang="zh-CN" dirty="0" smtClean="0"/>
              <a:t>PHP </a:t>
            </a:r>
            <a:r>
              <a:rPr lang="zh-CN" altLang="en-US" dirty="0" smtClean="0"/>
              <a:t>中有着特殊的意义。它们中有些像是函数，有些像是常量</a:t>
            </a:r>
            <a:r>
              <a:rPr lang="en-US" altLang="zh-CN" dirty="0" smtClean="0"/>
              <a:t>……</a:t>
            </a:r>
            <a:r>
              <a:rPr lang="zh-CN" altLang="en-US" dirty="0" smtClean="0"/>
              <a:t>但是它们不是的，它们只是语言结构的一部分。不能使用它们的任何一个作为常量、方法名或是类名。但是可以将它们作为变量名使用，不过这样会导致混淆。从</a:t>
            </a:r>
            <a:r>
              <a:rPr lang="en-US" altLang="zh-CN" dirty="0" smtClean="0"/>
              <a:t>PHP7.0.0</a:t>
            </a:r>
            <a:r>
              <a:rPr lang="zh-CN" altLang="en-US" dirty="0" smtClean="0"/>
              <a:t>开始这些关键字允许被用作类的属性、常量以及类的方法名，或者接口名和</a:t>
            </a:r>
            <a:r>
              <a:rPr lang="en-US" altLang="zh-CN" dirty="0" err="1" smtClean="0"/>
              <a:t>traints</a:t>
            </a:r>
            <a:r>
              <a:rPr lang="zh-CN" altLang="en-US" dirty="0" smtClean="0"/>
              <a:t>名，除了</a:t>
            </a:r>
            <a:r>
              <a:rPr lang="en-US" altLang="zh-CN" dirty="0" smtClean="0"/>
              <a:t>class</a:t>
            </a:r>
            <a:r>
              <a:rPr lang="zh-CN" altLang="en-US" dirty="0" smtClean="0"/>
              <a:t>不能被用作常量名。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57956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Note: </a:t>
            </a:r>
            <a:r>
              <a:rPr lang="en-US" altLang="zh-CN" baseline="0" dirty="0" smtClean="0"/>
              <a:t> </a:t>
            </a:r>
            <a:r>
              <a:rPr lang="zh-CN" altLang="en-US" dirty="0" smtClean="0"/>
              <a:t>在此所说的字母是 </a:t>
            </a:r>
            <a:r>
              <a:rPr lang="en-US" altLang="zh-CN" dirty="0" smtClean="0"/>
              <a:t>a-z</a:t>
            </a:r>
            <a:r>
              <a:rPr lang="zh-CN" altLang="en-US" dirty="0" smtClean="0"/>
              <a:t>，</a:t>
            </a:r>
            <a:r>
              <a:rPr lang="en-US" altLang="zh-CN" dirty="0" smtClean="0"/>
              <a:t>A-Z</a:t>
            </a:r>
            <a:r>
              <a:rPr lang="zh-CN" altLang="en-US" dirty="0" smtClean="0"/>
              <a:t>，以及 </a:t>
            </a:r>
            <a:r>
              <a:rPr lang="en-US" altLang="zh-CN" dirty="0" smtClean="0"/>
              <a:t>ASCII </a:t>
            </a:r>
            <a:r>
              <a:rPr lang="zh-CN" altLang="en-US" dirty="0" smtClean="0"/>
              <a:t>字符从 </a:t>
            </a:r>
            <a:r>
              <a:rPr lang="en-US" altLang="zh-CN" dirty="0" smtClean="0"/>
              <a:t>127 </a:t>
            </a:r>
            <a:r>
              <a:rPr lang="zh-CN" altLang="en-US" dirty="0" smtClean="0"/>
              <a:t>到 </a:t>
            </a:r>
            <a:r>
              <a:rPr lang="en-US" altLang="zh-CN" dirty="0" smtClean="0"/>
              <a:t>255</a:t>
            </a:r>
            <a:r>
              <a:rPr lang="zh-CN" altLang="en-US" dirty="0" smtClean="0"/>
              <a:t>（</a:t>
            </a:r>
            <a:r>
              <a:rPr lang="en-US" altLang="zh-CN" dirty="0" smtClean="0"/>
              <a:t>0x7f-0xff</a:t>
            </a:r>
            <a:r>
              <a:rPr lang="zh-CN" altLang="en-US" dirty="0" smtClean="0"/>
              <a:t>）。</a:t>
            </a:r>
            <a:endParaRPr lang="en-US" altLang="zh-CN" dirty="0" smtClean="0"/>
          </a:p>
          <a:p>
            <a:endParaRPr lang="en-US" altLang="zh-CN" dirty="0" smtClean="0"/>
          </a:p>
          <a:p>
            <a:r>
              <a:rPr lang="zh-CN" altLang="en-US" dirty="0" smtClean="0"/>
              <a:t>注意由于在</a:t>
            </a:r>
            <a:r>
              <a:rPr lang="en-US" altLang="zh-CN" dirty="0" smtClean="0"/>
              <a:t>PHP</a:t>
            </a:r>
            <a:r>
              <a:rPr lang="zh-CN" altLang="en-US" dirty="0" smtClean="0"/>
              <a:t>中</a:t>
            </a:r>
            <a:r>
              <a:rPr lang="en-US" altLang="zh-CN" dirty="0" smtClean="0"/>
              <a:t>$</a:t>
            </a:r>
            <a:r>
              <a:rPr lang="zh-CN" altLang="en-US" dirty="0" smtClean="0"/>
              <a:t>有特殊用法，所以跟</a:t>
            </a:r>
            <a:r>
              <a:rPr lang="en-US" altLang="zh-CN" dirty="0" smtClean="0"/>
              <a:t>JS</a:t>
            </a:r>
            <a:r>
              <a:rPr lang="zh-CN" altLang="en-US" dirty="0" smtClean="0"/>
              <a:t>有不同</a:t>
            </a:r>
            <a:endParaRPr lang="en-US" altLang="zh-CN" dirty="0" smtClean="0"/>
          </a:p>
          <a:p>
            <a:endParaRPr lang="en-US" altLang="zh-CN" dirty="0" smtClean="0"/>
          </a:p>
          <a:p>
            <a:r>
              <a:rPr lang="en-US" altLang="zh-CN" dirty="0" smtClean="0"/>
              <a:t>$</a:t>
            </a:r>
            <a:r>
              <a:rPr lang="zh-CN" altLang="en-US" dirty="0" smtClean="0"/>
              <a:t>的使用在</a:t>
            </a:r>
            <a:r>
              <a:rPr lang="en-US" altLang="zh-CN" dirty="0" smtClean="0"/>
              <a:t>sample2</a:t>
            </a:r>
            <a:r>
              <a:rPr lang="zh-CN" altLang="en-US" dirty="0" smtClean="0"/>
              <a:t>中已经见过了</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3842466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Object</a:t>
            </a:r>
            <a:r>
              <a:rPr lang="zh-CN" altLang="en-US" dirty="0" smtClean="0"/>
              <a:t>本质上是一组无序的名值对 </a:t>
            </a:r>
            <a:endParaRPr lang="en-US" altLang="zh-CN" dirty="0" smtClean="0"/>
          </a:p>
          <a:p>
            <a:endParaRPr lang="en-US" altLang="zh-CN" dirty="0" smtClean="0"/>
          </a:p>
          <a:p>
            <a:r>
              <a:rPr lang="zh-CN" altLang="en-US" dirty="0" smtClean="0"/>
              <a:t>资源 </a:t>
            </a:r>
            <a:r>
              <a:rPr lang="en-US" altLang="zh-CN" dirty="0" smtClean="0"/>
              <a:t>resource </a:t>
            </a:r>
            <a:r>
              <a:rPr lang="zh-CN" altLang="en-US" dirty="0" smtClean="0"/>
              <a:t>是一种特殊变量，保存了到外部资源的一个引用。资源是通过专门的函数来建立和使用的。一般不能直接操作。暂时不讲。</a:t>
            </a:r>
            <a:endParaRPr lang="en-US" altLang="zh-CN" dirty="0" smtClean="0"/>
          </a:p>
          <a:p>
            <a:endParaRPr lang="en-US" altLang="zh-CN" dirty="0" smtClean="0"/>
          </a:p>
          <a:p>
            <a:r>
              <a:rPr lang="en-US" altLang="zh-CN" dirty="0" smtClean="0"/>
              <a:t>mixed </a:t>
            </a:r>
            <a:r>
              <a:rPr lang="zh-CN" altLang="en-US" dirty="0" smtClean="0"/>
              <a:t>说明一个参数可以接受多种不同的（但不一定是所有的）类型。</a:t>
            </a:r>
            <a:endParaRPr lang="en-US" altLang="zh-CN" dirty="0" smtClean="0"/>
          </a:p>
          <a:p>
            <a:r>
              <a:rPr lang="en-US" altLang="zh-CN" dirty="0" smtClean="0"/>
              <a:t>number </a:t>
            </a:r>
            <a:r>
              <a:rPr lang="zh-CN" altLang="en-US" dirty="0" smtClean="0"/>
              <a:t>说明一个参数可以是 </a:t>
            </a:r>
            <a:r>
              <a:rPr lang="en-US" altLang="zh-CN" dirty="0" smtClean="0"/>
              <a:t>integer </a:t>
            </a:r>
            <a:r>
              <a:rPr lang="zh-CN" altLang="en-US" dirty="0" smtClean="0"/>
              <a:t>或者 </a:t>
            </a:r>
            <a:r>
              <a:rPr lang="en-US" altLang="zh-CN" dirty="0" smtClean="0"/>
              <a:t>float</a:t>
            </a:r>
            <a:r>
              <a:rPr lang="zh-CN" altLang="en-US" dirty="0" smtClean="0"/>
              <a:t>。</a:t>
            </a:r>
            <a:endParaRPr lang="en-US" altLang="zh-CN" dirty="0" smtClean="0"/>
          </a:p>
          <a:p>
            <a:r>
              <a:rPr lang="zh-CN" altLang="en-US" dirty="0" smtClean="0"/>
              <a:t>在 </a:t>
            </a:r>
            <a:r>
              <a:rPr lang="en-US" altLang="zh-CN" dirty="0" smtClean="0"/>
              <a:t>PHP 5.4 </a:t>
            </a:r>
            <a:r>
              <a:rPr lang="zh-CN" altLang="en-US" dirty="0" smtClean="0"/>
              <a:t>引入 </a:t>
            </a:r>
            <a:r>
              <a:rPr lang="en-US" altLang="zh-CN" dirty="0" smtClean="0"/>
              <a:t>callable </a:t>
            </a:r>
            <a:r>
              <a:rPr lang="zh-CN" altLang="en-US" dirty="0" smtClean="0"/>
              <a:t>类型之前使用了 </a:t>
            </a:r>
            <a:r>
              <a:rPr lang="en-US" altLang="zh-CN" dirty="0" smtClean="0"/>
              <a:t>callback </a:t>
            </a:r>
            <a:r>
              <a:rPr lang="zh-CN" altLang="en-US" dirty="0" smtClean="0"/>
              <a:t>伪类型。二者含义完全相同。</a:t>
            </a:r>
            <a:endParaRPr lang="en-US" altLang="zh-CN" dirty="0" smtClean="0"/>
          </a:p>
          <a:p>
            <a:r>
              <a:rPr lang="zh-CN" altLang="en-US" dirty="0" smtClean="0"/>
              <a:t>在函数原型中，</a:t>
            </a:r>
            <a:r>
              <a:rPr lang="en-US" altLang="zh-CN" dirty="0" smtClean="0"/>
              <a:t>$... </a:t>
            </a:r>
            <a:r>
              <a:rPr lang="zh-CN" altLang="en-US" dirty="0" smtClean="0"/>
              <a:t>表示等等的意思。当一个函数可以接受任意个参数时使用此变量名。（伪变量）</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18721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作为</a:t>
            </a:r>
            <a:r>
              <a:rPr lang="en-US" altLang="zh-CN" dirty="0" smtClean="0"/>
              <a:t>Web</a:t>
            </a:r>
            <a:r>
              <a:rPr lang="zh-CN" altLang="en-US" dirty="0" smtClean="0"/>
              <a:t>入门课程，在一开始我们就介绍过，我们课程和高级</a:t>
            </a:r>
            <a:r>
              <a:rPr lang="en-US" altLang="zh-CN" dirty="0" smtClean="0"/>
              <a:t>Web</a:t>
            </a:r>
            <a:r>
              <a:rPr lang="zh-CN" altLang="en-US" dirty="0" smtClean="0"/>
              <a:t>课程的分界线在</a:t>
            </a:r>
            <a:r>
              <a:rPr lang="en-US" altLang="zh-CN" dirty="0" smtClean="0"/>
              <a:t>HTTP</a:t>
            </a:r>
            <a:r>
              <a:rPr lang="zh-CN" altLang="en-US" dirty="0" smtClean="0"/>
              <a:t>协议这边，本门课程重点介绍客户端技术基础，服务器端仅做概要介绍，</a:t>
            </a:r>
            <a:r>
              <a:rPr lang="en-US" altLang="zh-CN" dirty="0" smtClean="0"/>
              <a:t>PJ</a:t>
            </a:r>
            <a:r>
              <a:rPr lang="zh-CN" altLang="en-US" dirty="0" smtClean="0"/>
              <a:t>也不做太高要求，仅需要将功能实现即可。</a:t>
            </a:r>
            <a:endParaRPr lang="en-US" altLang="zh-CN" dirty="0" smtClean="0"/>
          </a:p>
          <a:p>
            <a:endParaRPr lang="en-US" altLang="zh-CN" dirty="0" smtClean="0"/>
          </a:p>
          <a:p>
            <a:r>
              <a:rPr lang="zh-CN" altLang="en-US" dirty="0" smtClean="0"/>
              <a:t>所以在本讲中，我们将概要地介绍服务器端编程模型，</a:t>
            </a:r>
            <a:r>
              <a:rPr lang="en-US" altLang="zh-CN" dirty="0" smtClean="0"/>
              <a:t>PHP</a:t>
            </a:r>
            <a:r>
              <a:rPr lang="zh-CN" altLang="en-US" dirty="0" smtClean="0"/>
              <a:t>语言（</a:t>
            </a:r>
            <a:r>
              <a:rPr lang="en-US" altLang="zh-CN" dirty="0" smtClean="0"/>
              <a:t>3</a:t>
            </a:r>
            <a:r>
              <a:rPr lang="zh-CN" altLang="en-US" dirty="0" smtClean="0"/>
              <a:t>、</a:t>
            </a:r>
            <a:r>
              <a:rPr lang="en-US" altLang="zh-CN" dirty="0" smtClean="0"/>
              <a:t>4</a:t>
            </a:r>
            <a:r>
              <a:rPr lang="zh-CN" altLang="en-US" dirty="0" smtClean="0"/>
              <a:t>、</a:t>
            </a:r>
            <a:r>
              <a:rPr lang="en-US" altLang="zh-CN" dirty="0" smtClean="0"/>
              <a:t>5</a:t>
            </a:r>
            <a:r>
              <a:rPr lang="zh-CN" altLang="en-US" dirty="0" smtClean="0"/>
              <a:t>），</a:t>
            </a:r>
            <a:r>
              <a:rPr lang="en-US" altLang="zh-CN" dirty="0" smtClean="0"/>
              <a:t>PHP</a:t>
            </a:r>
            <a:r>
              <a:rPr lang="zh-CN" altLang="en-US" dirty="0" smtClean="0"/>
              <a:t>如何实现服务器端编程模型（</a:t>
            </a:r>
            <a:r>
              <a:rPr lang="en-US" altLang="zh-CN" dirty="0" smtClean="0"/>
              <a:t>6</a:t>
            </a:r>
            <a:r>
              <a:rPr lang="zh-CN" altLang="en-US" dirty="0" smtClean="0"/>
              <a:t>、</a:t>
            </a:r>
            <a:r>
              <a:rPr lang="en-US" altLang="zh-CN" dirty="0" smtClean="0"/>
              <a:t>7</a:t>
            </a:r>
            <a:r>
              <a:rPr lang="zh-CN" altLang="en-US" dirty="0" smtClean="0"/>
              <a:t>、</a:t>
            </a:r>
            <a:r>
              <a:rPr lang="en-US" altLang="zh-CN" dirty="0" smtClean="0"/>
              <a:t>8</a:t>
            </a:r>
            <a:r>
              <a:rPr lang="zh-CN" altLang="en-US" dirty="0" smtClean="0"/>
              <a:t>、</a:t>
            </a:r>
            <a:r>
              <a:rPr lang="en-US" altLang="zh-CN" dirty="0" smtClean="0"/>
              <a:t>9</a:t>
            </a:r>
            <a:r>
              <a:rPr lang="zh-CN" altLang="en-US" dirty="0" smtClean="0"/>
              <a:t>），并对高级主题做简单展望（</a:t>
            </a:r>
            <a:r>
              <a:rPr lang="en-US" altLang="zh-CN" dirty="0" smtClean="0"/>
              <a:t>10</a:t>
            </a:r>
            <a:r>
              <a:rPr lang="zh-CN" altLang="en-US" dirty="0" smtClean="0"/>
              <a:t>），更多的高级主题，特别是框架方面，将不采用授课，而采用自学加同伴学习的方式进行。</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35038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可以使用小写的</a:t>
            </a:r>
            <a:r>
              <a:rPr lang="en-US" altLang="zh-CN" dirty="0" smtClean="0"/>
              <a:t>true</a:t>
            </a:r>
            <a:r>
              <a:rPr lang="zh-CN" altLang="en-US" dirty="0" smtClean="0"/>
              <a:t>和</a:t>
            </a:r>
            <a:r>
              <a:rPr lang="en-US" altLang="zh-CN" dirty="0" smtClean="0"/>
              <a:t>false</a:t>
            </a:r>
            <a:r>
              <a:rPr lang="zh-CN" altLang="en-US" dirty="0" smtClean="0"/>
              <a:t>或者大写的</a:t>
            </a:r>
            <a:r>
              <a:rPr lang="en-US" altLang="zh-CN" dirty="0" smtClean="0"/>
              <a:t>TRUE/FALSE</a:t>
            </a:r>
            <a:r>
              <a:rPr lang="zh-CN" altLang="en-US" dirty="0" smtClean="0"/>
              <a:t>，然而小写的是关键字，而大写的可能被覆盖重定义，应注意使用小写</a:t>
            </a:r>
            <a:endParaRPr lang="en-US" altLang="zh-CN" dirty="0" smtClean="0"/>
          </a:p>
          <a:p>
            <a:endParaRPr lang="en-US" altLang="zh-CN" dirty="0" smtClean="0"/>
          </a:p>
          <a:p>
            <a:r>
              <a:rPr lang="zh-CN" altLang="en-US" dirty="0" smtClean="0"/>
              <a:t>注意：为何说是</a:t>
            </a:r>
            <a:r>
              <a:rPr lang="en-US" altLang="zh-CN" dirty="0" smtClean="0"/>
              <a:t>C</a:t>
            </a:r>
            <a:r>
              <a:rPr lang="zh-CN" altLang="en-US" dirty="0" smtClean="0"/>
              <a:t>，因为</a:t>
            </a:r>
            <a:r>
              <a:rPr lang="en-US" altLang="zh-CN" dirty="0" smtClean="0"/>
              <a:t>Java</a:t>
            </a:r>
            <a:r>
              <a:rPr lang="zh-CN" altLang="en-US" dirty="0" smtClean="0"/>
              <a:t>是明确规定了</a:t>
            </a:r>
            <a:r>
              <a:rPr lang="en-US" altLang="zh-CN" dirty="0" smtClean="0"/>
              <a:t>long</a:t>
            </a:r>
            <a:r>
              <a:rPr lang="zh-CN" altLang="en-US" dirty="0" smtClean="0"/>
              <a:t>的长度的，而</a:t>
            </a:r>
            <a:r>
              <a:rPr lang="en-US" altLang="zh-CN" dirty="0" smtClean="0"/>
              <a:t>C</a:t>
            </a:r>
            <a:r>
              <a:rPr lang="zh-CN" altLang="en-US" dirty="0" smtClean="0"/>
              <a:t>没有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60</a:t>
            </a:fld>
            <a:endParaRPr lang="en-US" altLang="zh-CN"/>
          </a:p>
        </p:txBody>
      </p:sp>
    </p:spTree>
    <p:extLst>
      <p:ext uri="{BB962C8B-B14F-4D97-AF65-F5344CB8AC3E}">
        <p14:creationId xmlns:p14="http://schemas.microsoft.com/office/powerpoint/2010/main" val="349922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4182073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这几个函数也被称为可变函数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1677660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67</a:t>
            </a:fld>
            <a:endParaRPr lang="en-US" altLang="zh-CN"/>
          </a:p>
        </p:txBody>
      </p:sp>
    </p:spTree>
    <p:extLst>
      <p:ext uri="{BB962C8B-B14F-4D97-AF65-F5344CB8AC3E}">
        <p14:creationId xmlns:p14="http://schemas.microsoft.com/office/powerpoint/2010/main" val="2653204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全大写只是约定，非强制</a:t>
            </a:r>
            <a:endParaRPr lang="en-US" altLang="zh-CN" dirty="0" smtClean="0"/>
          </a:p>
          <a:p>
            <a:endParaRPr lang="en-US" altLang="zh-CN" dirty="0" smtClean="0"/>
          </a:p>
          <a:p>
            <a:r>
              <a:rPr lang="en-US" altLang="zh-CN" dirty="0" smtClean="0"/>
              <a:t>define</a:t>
            </a:r>
            <a:r>
              <a:rPr lang="zh-CN" altLang="en-US" dirty="0" smtClean="0"/>
              <a:t>可以在任意地方定义常量，而</a:t>
            </a:r>
            <a:r>
              <a:rPr lang="en-US" altLang="zh-CN" dirty="0" err="1" smtClean="0"/>
              <a:t>const</a:t>
            </a:r>
            <a:r>
              <a:rPr lang="zh-CN" altLang="en-US" dirty="0" smtClean="0"/>
              <a:t>只能在顶部作用域（</a:t>
            </a:r>
            <a:r>
              <a:rPr lang="en-US" altLang="zh-CN" dirty="0" smtClean="0"/>
              <a:t>5.4</a:t>
            </a:r>
            <a:r>
              <a:rPr lang="zh-CN" altLang="en-US" dirty="0" smtClean="0"/>
              <a:t>后加入，以前仅用于类常量定义）</a:t>
            </a:r>
            <a:endParaRPr lang="en-US" altLang="zh-CN" dirty="0" smtClean="0"/>
          </a:p>
          <a:p>
            <a:r>
              <a:rPr lang="en-US" altLang="zh-CN" dirty="0" smtClean="0"/>
              <a:t>define</a:t>
            </a:r>
            <a:r>
              <a:rPr lang="zh-CN" altLang="en-US" dirty="0" smtClean="0"/>
              <a:t>可以设置第三个属性来决定常量是否大小写敏感，默认</a:t>
            </a:r>
            <a:r>
              <a:rPr lang="en-US" altLang="zh-CN" dirty="0" smtClean="0"/>
              <a:t>false</a:t>
            </a:r>
            <a:r>
              <a:rPr lang="zh-CN" altLang="en-US" dirty="0" smtClean="0"/>
              <a:t>是敏感的</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69</a:t>
            </a:fld>
            <a:endParaRPr lang="en-US" altLang="zh-CN"/>
          </a:p>
        </p:txBody>
      </p:sp>
    </p:spTree>
    <p:extLst>
      <p:ext uri="{BB962C8B-B14F-4D97-AF65-F5344CB8AC3E}">
        <p14:creationId xmlns:p14="http://schemas.microsoft.com/office/powerpoint/2010/main" val="1127149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魔术常量名字前后都有两个下划线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38981218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内建类型指</a:t>
            </a:r>
            <a:r>
              <a:rPr lang="en-US" altLang="zh-CN" dirty="0" smtClean="0"/>
              <a:t>5</a:t>
            </a:r>
            <a:r>
              <a:rPr lang="zh-CN" altLang="en-US" dirty="0" smtClean="0"/>
              <a:t>种基本类型或</a:t>
            </a:r>
            <a:r>
              <a:rPr lang="en-US" altLang="zh-CN" dirty="0" smtClean="0"/>
              <a:t>object</a:t>
            </a:r>
            <a:r>
              <a:rPr lang="zh-CN" altLang="en-US" dirty="0" smtClean="0"/>
              <a:t>类型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3589606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默认有很广泛的含义，比如部分指定了字符串</a:t>
            </a:r>
            <a:r>
              <a:rPr lang="en-US" altLang="zh-CN" dirty="0" smtClean="0"/>
              <a:t>key</a:t>
            </a:r>
            <a:r>
              <a:rPr lang="zh-CN" altLang="en-US" dirty="0" smtClean="0"/>
              <a:t>，其他没有指定的还是会默认用整数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77</a:t>
            </a:fld>
            <a:endParaRPr lang="en-US" altLang="zh-CN"/>
          </a:p>
        </p:txBody>
      </p:sp>
    </p:spTree>
    <p:extLst>
      <p:ext uri="{BB962C8B-B14F-4D97-AF65-F5344CB8AC3E}">
        <p14:creationId xmlns:p14="http://schemas.microsoft.com/office/powerpoint/2010/main" val="3871441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注意：</a:t>
            </a:r>
            <a:r>
              <a:rPr lang="en-US" altLang="zh-CN" dirty="0" smtClean="0"/>
              <a:t>array()</a:t>
            </a:r>
            <a:r>
              <a:rPr lang="zh-CN" altLang="en-US" dirty="0" smtClean="0"/>
              <a:t>方式不需要</a:t>
            </a:r>
            <a:r>
              <a:rPr lang="en-US" altLang="zh-CN" dirty="0" smtClean="0"/>
              <a:t>new</a:t>
            </a:r>
            <a:r>
              <a:rPr lang="zh-CN" altLang="en-US" dirty="0" smtClean="0"/>
              <a:t>，跟</a:t>
            </a:r>
            <a:r>
              <a:rPr lang="en-US" altLang="zh-CN" dirty="0" smtClean="0"/>
              <a:t>JS</a:t>
            </a:r>
            <a:r>
              <a:rPr lang="zh-CN" altLang="en-US" dirty="0" smtClean="0"/>
              <a:t>不同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78</a:t>
            </a:fld>
            <a:endParaRPr lang="en-US" altLang="zh-CN"/>
          </a:p>
        </p:txBody>
      </p:sp>
    </p:spTree>
    <p:extLst>
      <p:ext uri="{BB962C8B-B14F-4D97-AF65-F5344CB8AC3E}">
        <p14:creationId xmlns:p14="http://schemas.microsoft.com/office/powerpoint/2010/main" val="30030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isset</a:t>
            </a:r>
            <a:r>
              <a:rPr lang="zh-CN" altLang="en-US" dirty="0" smtClean="0"/>
              <a:t>也是通用的判断某个变量是否被赋值的方法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81</a:t>
            </a:fld>
            <a:endParaRPr lang="en-US" altLang="zh-CN"/>
          </a:p>
        </p:txBody>
      </p:sp>
    </p:spTree>
    <p:extLst>
      <p:ext uri="{BB962C8B-B14F-4D97-AF65-F5344CB8AC3E}">
        <p14:creationId xmlns:p14="http://schemas.microsoft.com/office/powerpoint/2010/main" val="134605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在本部分中，我们将对</a:t>
            </a:r>
            <a:r>
              <a:rPr lang="en-US" altLang="zh-CN" dirty="0" smtClean="0"/>
              <a:t>Web</a:t>
            </a:r>
            <a:r>
              <a:rPr lang="zh-CN" altLang="en-US" dirty="0" smtClean="0"/>
              <a:t>服务器的基本功能，特别是功能中扩展以与脚本交互的内容进行概要介绍。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a:t>
            </a:fld>
            <a:endParaRPr lang="en-US" altLang="zh-CN"/>
          </a:p>
        </p:txBody>
      </p:sp>
    </p:spTree>
    <p:extLst>
      <p:ext uri="{BB962C8B-B14F-4D97-AF65-F5344CB8AC3E}">
        <p14:creationId xmlns:p14="http://schemas.microsoft.com/office/powerpoint/2010/main" val="25842821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sort</a:t>
            </a:r>
            <a:r>
              <a:rPr lang="zh-CN" altLang="en-US" dirty="0" smtClean="0"/>
              <a:t>本身还可以接受参数，选择是根据字母序还是数字序进行排序</a:t>
            </a:r>
            <a:endParaRPr lang="en-US" altLang="zh-CN" dirty="0" smtClean="0"/>
          </a:p>
          <a:p>
            <a:r>
              <a:rPr lang="zh-CN" altLang="en-US" dirty="0" smtClean="0"/>
              <a:t>而且</a:t>
            </a:r>
            <a:r>
              <a:rPr lang="en-US" altLang="zh-CN" dirty="0" smtClean="0"/>
              <a:t>sort</a:t>
            </a:r>
            <a:r>
              <a:rPr lang="zh-CN" altLang="en-US" dirty="0" smtClean="0"/>
              <a:t>有个很差的副作用，就是会改变</a:t>
            </a:r>
            <a:r>
              <a:rPr lang="en-US" altLang="zh-CN" dirty="0" smtClean="0"/>
              <a:t>key</a:t>
            </a:r>
            <a:r>
              <a:rPr lang="zh-CN" altLang="en-US" dirty="0" smtClean="0"/>
              <a:t>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2875095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条件定义函数就是只有在</a:t>
            </a:r>
            <a:r>
              <a:rPr lang="en-US" altLang="zh-CN" dirty="0" smtClean="0"/>
              <a:t>if……else</a:t>
            </a:r>
            <a:r>
              <a:rPr lang="zh-CN" altLang="en-US" dirty="0" smtClean="0"/>
              <a:t>某个分支中才有定义的函数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88</a:t>
            </a:fld>
            <a:endParaRPr lang="en-US" altLang="zh-CN"/>
          </a:p>
        </p:txBody>
      </p:sp>
    </p:spTree>
    <p:extLst>
      <p:ext uri="{BB962C8B-B14F-4D97-AF65-F5344CB8AC3E}">
        <p14:creationId xmlns:p14="http://schemas.microsoft.com/office/powerpoint/2010/main" val="714616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对于没有重载，如果了解了函数就是对象，函数名就是指针的话就好理解了</a:t>
            </a:r>
            <a:endParaRPr lang="en-US" altLang="zh-CN" dirty="0" smtClean="0"/>
          </a:p>
          <a:p>
            <a:r>
              <a:rPr lang="zh-CN" altLang="en-US" dirty="0" smtClean="0"/>
              <a:t>要注意此处与</a:t>
            </a:r>
            <a:r>
              <a:rPr lang="en-US" altLang="zh-CN" dirty="0" smtClean="0"/>
              <a:t>JS</a:t>
            </a:r>
            <a:r>
              <a:rPr lang="zh-CN" altLang="en-US" dirty="0" smtClean="0"/>
              <a:t>还是有区别，毕竟</a:t>
            </a:r>
            <a:r>
              <a:rPr lang="en-US" altLang="zh-CN" dirty="0" smtClean="0"/>
              <a:t>PHP</a:t>
            </a:r>
            <a:r>
              <a:rPr lang="zh-CN" altLang="en-US" dirty="0" smtClean="0"/>
              <a:t>中的函数还没有像</a:t>
            </a:r>
            <a:r>
              <a:rPr lang="en-US" altLang="zh-CN" dirty="0" smtClean="0"/>
              <a:t>JS</a:t>
            </a:r>
            <a:r>
              <a:rPr lang="zh-CN" altLang="en-US" dirty="0" smtClean="0"/>
              <a:t>这样就是一个对象</a:t>
            </a:r>
            <a:endParaRPr lang="en-US" altLang="zh-CN" dirty="0" smtClean="0"/>
          </a:p>
          <a:p>
            <a:endParaRPr lang="en-US" altLang="zh-CN" dirty="0" smtClean="0"/>
          </a:p>
          <a:p>
            <a:r>
              <a:rPr lang="zh-CN" altLang="en-US" dirty="0" smtClean="0"/>
              <a:t>可变函数与</a:t>
            </a:r>
            <a:r>
              <a:rPr lang="en-US" altLang="zh-CN" dirty="0" smtClean="0"/>
              <a:t>JS</a:t>
            </a:r>
            <a:r>
              <a:rPr lang="zh-CN" altLang="en-US" dirty="0" smtClean="0"/>
              <a:t>中的把函数看为值非常类似，都是给现有函数取了别名</a:t>
            </a:r>
            <a:endParaRPr lang="en-US" altLang="zh-CN" dirty="0" smtClean="0"/>
          </a:p>
          <a:p>
            <a:endParaRPr lang="en-US" altLang="zh-CN" dirty="0" smtClean="0"/>
          </a:p>
          <a:p>
            <a:r>
              <a:rPr lang="en-US" altLang="zh-CN" dirty="0" smtClean="0"/>
              <a:t>echo</a:t>
            </a:r>
            <a:r>
              <a:rPr lang="zh-CN" altLang="en-US" dirty="0" smtClean="0"/>
              <a:t>和</a:t>
            </a:r>
            <a:r>
              <a:rPr lang="en-US" altLang="zh-CN" dirty="0" err="1" smtClean="0"/>
              <a:t>isset</a:t>
            </a:r>
            <a:r>
              <a:rPr lang="zh-CN" altLang="en-US" dirty="0" smtClean="0"/>
              <a:t>（）属于语言结构，不能用于可变函数</a:t>
            </a:r>
            <a:endParaRPr lang="en-US" altLang="zh-CN" dirty="0" smtClean="0"/>
          </a:p>
          <a:p>
            <a:endParaRPr lang="en-US" altLang="zh-CN" dirty="0" smtClean="0"/>
          </a:p>
          <a:p>
            <a:r>
              <a:rPr lang="zh-CN" altLang="en-US" dirty="0" smtClean="0"/>
              <a:t>此处不难理解，</a:t>
            </a:r>
            <a:r>
              <a:rPr lang="en-US" altLang="zh-CN" dirty="0" smtClean="0"/>
              <a:t>PHP</a:t>
            </a:r>
            <a:r>
              <a:rPr lang="zh-CN" altLang="en-US" dirty="0" smtClean="0"/>
              <a:t>规定不能使用关键字和保留字，也不能使用内置函数作为标识符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89</a:t>
            </a:fld>
            <a:endParaRPr lang="en-US" altLang="zh-CN"/>
          </a:p>
        </p:txBody>
      </p:sp>
    </p:spTree>
    <p:extLst>
      <p:ext uri="{BB962C8B-B14F-4D97-AF65-F5344CB8AC3E}">
        <p14:creationId xmlns:p14="http://schemas.microsoft.com/office/powerpoint/2010/main" val="427957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综合可变函数和匿名函数可以看出</a:t>
            </a:r>
            <a:r>
              <a:rPr lang="en-US" altLang="zh-CN" dirty="0" smtClean="0"/>
              <a:t>PHP</a:t>
            </a:r>
            <a:r>
              <a:rPr lang="zh-CN" altLang="en-US" dirty="0" smtClean="0"/>
              <a:t>和</a:t>
            </a:r>
            <a:r>
              <a:rPr lang="en-US" altLang="zh-CN" dirty="0" smtClean="0"/>
              <a:t>JS</a:t>
            </a:r>
            <a:r>
              <a:rPr lang="zh-CN" altLang="en-US" dirty="0" smtClean="0"/>
              <a:t>在把函数作为值方面有一定的类似之处，但是并不像</a:t>
            </a:r>
            <a:r>
              <a:rPr lang="en-US" altLang="zh-CN" dirty="0" smtClean="0"/>
              <a:t>JS</a:t>
            </a:r>
            <a:r>
              <a:rPr lang="zh-CN" altLang="en-US" dirty="0" smtClean="0"/>
              <a:t>一样，把函数作为</a:t>
            </a:r>
            <a:r>
              <a:rPr lang="en-US" altLang="zh-CN" dirty="0" smtClean="0"/>
              <a:t>first-class</a:t>
            </a:r>
            <a:r>
              <a:rPr lang="zh-CN" altLang="en-US" dirty="0" smtClean="0"/>
              <a:t>对象</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93</a:t>
            </a:fld>
            <a:endParaRPr lang="en-US" altLang="zh-CN"/>
          </a:p>
        </p:txBody>
      </p:sp>
    </p:spTree>
    <p:extLst>
      <p:ext uri="{BB962C8B-B14F-4D97-AF65-F5344CB8AC3E}">
        <p14:creationId xmlns:p14="http://schemas.microsoft.com/office/powerpoint/2010/main" val="2040912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PHP5.3</a:t>
            </a:r>
            <a:r>
              <a:rPr lang="zh-CN" altLang="en-US" dirty="0" smtClean="0"/>
              <a:t>版中已不推荐，</a:t>
            </a:r>
            <a:r>
              <a:rPr lang="en-US" altLang="zh-CN" dirty="0" smtClean="0"/>
              <a:t>5.4</a:t>
            </a:r>
            <a:r>
              <a:rPr lang="zh-CN" altLang="en-US" dirty="0" smtClean="0"/>
              <a:t>版中已删除此语法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3960382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func_num_args</a:t>
            </a:r>
            <a:r>
              <a:rPr lang="en-US" altLang="zh-CN" dirty="0" smtClean="0"/>
              <a:t>() </a:t>
            </a:r>
            <a:r>
              <a:rPr lang="zh-CN" altLang="en-US" dirty="0" smtClean="0"/>
              <a:t>返回提供给函数的参数数目</a:t>
            </a:r>
            <a:endParaRPr lang="en-US" altLang="zh-CN" dirty="0" smtClean="0"/>
          </a:p>
          <a:p>
            <a:r>
              <a:rPr lang="en-US" altLang="zh-CN" dirty="0" err="1" smtClean="0"/>
              <a:t>func_get_arg</a:t>
            </a:r>
            <a:r>
              <a:rPr lang="en-US" altLang="zh-CN" dirty="0" smtClean="0"/>
              <a:t>()</a:t>
            </a:r>
            <a:r>
              <a:rPr lang="zh-CN" altLang="en-US" dirty="0" smtClean="0"/>
              <a:t>返回一个来自参数的特定参数</a:t>
            </a:r>
            <a:endParaRPr lang="en-US" altLang="zh-CN" dirty="0" smtClean="0"/>
          </a:p>
          <a:p>
            <a:r>
              <a:rPr lang="en-US" altLang="zh-CN" dirty="0" err="1" smtClean="0"/>
              <a:t>func_get_args</a:t>
            </a:r>
            <a:r>
              <a:rPr lang="en-US" altLang="zh-CN" dirty="0" smtClean="0"/>
              <a:t>()</a:t>
            </a:r>
            <a:r>
              <a:rPr lang="zh-CN" altLang="en-US" dirty="0" smtClean="0"/>
              <a:t>返回提供给函数所有参数的数组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97</a:t>
            </a:fld>
            <a:endParaRPr lang="en-US" altLang="zh-CN"/>
          </a:p>
        </p:txBody>
      </p:sp>
    </p:spTree>
    <p:extLst>
      <p:ext uri="{BB962C8B-B14F-4D97-AF65-F5344CB8AC3E}">
        <p14:creationId xmlns:p14="http://schemas.microsoft.com/office/powerpoint/2010/main" val="1502696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在本部分中，我们将通过横向对比的方法，对</a:t>
            </a:r>
            <a:r>
              <a:rPr lang="en-US" altLang="zh-CN" dirty="0" smtClean="0"/>
              <a:t>PHP</a:t>
            </a:r>
            <a:r>
              <a:rPr lang="zh-CN" altLang="en-US" dirty="0" smtClean="0"/>
              <a:t>语言中与面向对象相关的要素，如类定义、构造</a:t>
            </a:r>
            <a:r>
              <a:rPr lang="en-US" altLang="zh-CN" dirty="0" smtClean="0"/>
              <a:t>/</a:t>
            </a:r>
            <a:r>
              <a:rPr lang="zh-CN" altLang="en-US" dirty="0" smtClean="0"/>
              <a:t>析构函数、继承、多态</a:t>
            </a:r>
            <a:r>
              <a:rPr lang="zh-CN" altLang="en-US" sz="900" b="0" i="0" kern="1200" dirty="0" smtClean="0">
                <a:solidFill>
                  <a:schemeClr val="tx1"/>
                </a:solidFill>
                <a:effectLst/>
                <a:latin typeface="Times New Roman" pitchFamily="18" charset="0"/>
                <a:ea typeface="宋体" pitchFamily="2" charset="-122"/>
                <a:cs typeface="+mn-cs"/>
              </a:rPr>
              <a:t>等进行概要介绍。</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102</a:t>
            </a:fld>
            <a:endParaRPr lang="en-US" altLang="zh-CN"/>
          </a:p>
        </p:txBody>
      </p:sp>
    </p:spTree>
    <p:extLst>
      <p:ext uri="{BB962C8B-B14F-4D97-AF65-F5344CB8AC3E}">
        <p14:creationId xmlns:p14="http://schemas.microsoft.com/office/powerpoint/2010/main" val="3397955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前面有两个下划线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2093309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用户需要实现魔术方法，但不能用其名字为自定义函数名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110</a:t>
            </a:fld>
            <a:endParaRPr lang="en-US" altLang="zh-CN"/>
          </a:p>
        </p:txBody>
      </p:sp>
    </p:spTree>
    <p:extLst>
      <p:ext uri="{BB962C8B-B14F-4D97-AF65-F5344CB8AC3E}">
        <p14:creationId xmlns:p14="http://schemas.microsoft.com/office/powerpoint/2010/main" val="1018675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还必须使用接口中定义完全一致的方式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118</a:t>
            </a:fld>
            <a:endParaRPr lang="en-US" altLang="zh-CN"/>
          </a:p>
        </p:txBody>
      </p:sp>
    </p:spTree>
    <p:extLst>
      <p:ext uri="{BB962C8B-B14F-4D97-AF65-F5344CB8AC3E}">
        <p14:creationId xmlns:p14="http://schemas.microsoft.com/office/powerpoint/2010/main" val="285118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另外还有</a:t>
            </a:r>
            <a:r>
              <a:rPr lang="en-US" altLang="zh-CN" dirty="0" smtClean="0"/>
              <a:t>Web Hosting</a:t>
            </a:r>
            <a:r>
              <a:rPr lang="zh-CN" altLang="en-US" dirty="0" smtClean="0"/>
              <a:t>概念，可以参见</a:t>
            </a:r>
            <a:r>
              <a:rPr lang="en-US" altLang="zh-CN" dirty="0" smtClean="0"/>
              <a:t>19</a:t>
            </a:r>
            <a:r>
              <a:rPr lang="zh-CN" altLang="en-US" dirty="0" smtClean="0"/>
              <a:t>章（此处书</a:t>
            </a:r>
            <a:r>
              <a:rPr lang="en-US" altLang="zh-CN" dirty="0" smtClean="0"/>
              <a:t>P374</a:t>
            </a:r>
            <a:r>
              <a:rPr lang="zh-CN" altLang="en-US" dirty="0" smtClean="0"/>
              <a:t>页</a:t>
            </a:r>
            <a:r>
              <a:rPr lang="en-US" altLang="zh-CN" dirty="0" smtClean="0"/>
              <a:t>8.2.1</a:t>
            </a:r>
            <a:r>
              <a:rPr lang="zh-CN" altLang="en-US" dirty="0" smtClean="0"/>
              <a:t>末尾章节引用有误）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281221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a:t>
            </a:r>
            <a:r>
              <a:rPr lang="en-US" altLang="zh-CN" dirty="0" smtClean="0"/>
              <a:t>PHP</a:t>
            </a:r>
            <a:r>
              <a:rPr lang="zh-CN" altLang="en-US" dirty="0" smtClean="0"/>
              <a:t>如何实现服务器器端编程模型中的基本输入输出功能，包括对表单的操作等。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122</a:t>
            </a:fld>
            <a:endParaRPr lang="en-US" altLang="zh-CN"/>
          </a:p>
        </p:txBody>
      </p:sp>
    </p:spTree>
    <p:extLst>
      <p:ext uri="{BB962C8B-B14F-4D97-AF65-F5344CB8AC3E}">
        <p14:creationId xmlns:p14="http://schemas.microsoft.com/office/powerpoint/2010/main" val="3293414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页面输出主要通过输出函数和结构来实现</a:t>
            </a:r>
            <a:endParaRPr lang="en-US" altLang="zh-CN" dirty="0" smtClean="0"/>
          </a:p>
          <a:p>
            <a:r>
              <a:rPr lang="en-US" altLang="zh-CN" dirty="0" smtClean="0"/>
              <a:t>HTTP</a:t>
            </a:r>
            <a:r>
              <a:rPr lang="zh-CN" altLang="en-US" dirty="0" smtClean="0"/>
              <a:t>响应头主要通过</a:t>
            </a:r>
            <a:r>
              <a:rPr lang="en-US" altLang="zh-CN" dirty="0" smtClean="0"/>
              <a:t>header</a:t>
            </a:r>
            <a:r>
              <a:rPr lang="zh-CN" altLang="en-US" dirty="0" smtClean="0"/>
              <a:t>函数实现，页面重定向也是</a:t>
            </a:r>
            <a:endParaRPr lang="en-US" altLang="zh-CN" dirty="0" smtClean="0"/>
          </a:p>
          <a:p>
            <a:r>
              <a:rPr lang="en-US" altLang="zh-CN" dirty="0" smtClean="0"/>
              <a:t>Cookie</a:t>
            </a:r>
            <a:r>
              <a:rPr lang="zh-CN" altLang="en-US" dirty="0" smtClean="0"/>
              <a:t>的输出通过专门的函数实现</a:t>
            </a:r>
            <a:endParaRPr lang="en-US" altLang="zh-CN" dirty="0" smtClean="0"/>
          </a:p>
          <a:p>
            <a:r>
              <a:rPr lang="en-US" altLang="zh-CN" dirty="0" smtClean="0"/>
              <a:t>Session</a:t>
            </a:r>
            <a:r>
              <a:rPr lang="zh-CN" altLang="en-US" dirty="0" smtClean="0"/>
              <a:t>则通过超级全局变量数组实现</a:t>
            </a:r>
            <a:endParaRPr lang="en-US" altLang="zh-CN" dirty="0" smtClean="0"/>
          </a:p>
          <a:p>
            <a:endParaRPr lang="en-US" altLang="zh-CN" dirty="0" smtClean="0"/>
          </a:p>
          <a:p>
            <a:r>
              <a:rPr lang="zh-CN" altLang="en-US" dirty="0" smtClean="0"/>
              <a:t>输入基本都通过超级全局变量数组实现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1813603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此处不再赘述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132</a:t>
            </a:fld>
            <a:endParaRPr lang="en-US" altLang="zh-CN"/>
          </a:p>
        </p:txBody>
      </p:sp>
    </p:spTree>
    <p:extLst>
      <p:ext uri="{BB962C8B-B14F-4D97-AF65-F5344CB8AC3E}">
        <p14:creationId xmlns:p14="http://schemas.microsoft.com/office/powerpoint/2010/main" val="24696940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PHP4.1</a:t>
            </a:r>
            <a:r>
              <a:rPr lang="zh-CN" altLang="en-US" dirty="0" smtClean="0"/>
              <a:t>开始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134</a:t>
            </a:fld>
            <a:endParaRPr lang="en-US" altLang="zh-CN"/>
          </a:p>
        </p:txBody>
      </p:sp>
    </p:spTree>
    <p:extLst>
      <p:ext uri="{BB962C8B-B14F-4D97-AF65-F5344CB8AC3E}">
        <p14:creationId xmlns:p14="http://schemas.microsoft.com/office/powerpoint/2010/main" val="4251557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在本部分中，我们将介绍</a:t>
            </a:r>
            <a:r>
              <a:rPr lang="en-US" altLang="zh-CN" dirty="0" smtClean="0"/>
              <a:t>PHP</a:t>
            </a:r>
            <a:r>
              <a:rPr lang="zh-CN" altLang="en-US" dirty="0" smtClean="0"/>
              <a:t>如何实现服务器器端编程模型中的状态维护功能，包括</a:t>
            </a:r>
            <a:r>
              <a:rPr lang="en-US" altLang="zh-CN" dirty="0" smtClean="0"/>
              <a:t>Cookie</a:t>
            </a:r>
            <a:r>
              <a:rPr lang="zh-CN" altLang="en-US" dirty="0" smtClean="0"/>
              <a:t>和</a:t>
            </a:r>
            <a:r>
              <a:rPr lang="en-US" altLang="zh-CN" dirty="0" smtClean="0"/>
              <a:t>Session</a:t>
            </a:r>
            <a:r>
              <a:rPr lang="zh-CN" altLang="en-US" dirty="0" smtClean="0"/>
              <a:t>等方法。</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145</a:t>
            </a:fld>
            <a:endParaRPr lang="en-US" altLang="zh-CN"/>
          </a:p>
        </p:txBody>
      </p:sp>
    </p:spTree>
    <p:extLst>
      <p:ext uri="{BB962C8B-B14F-4D97-AF65-F5344CB8AC3E}">
        <p14:creationId xmlns:p14="http://schemas.microsoft.com/office/powerpoint/2010/main" val="239262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注意：客户端每次会把</a:t>
            </a:r>
            <a:r>
              <a:rPr lang="en-US" altLang="zh-CN" dirty="0" smtClean="0"/>
              <a:t>Cookie</a:t>
            </a:r>
            <a:r>
              <a:rPr lang="zh-CN" altLang="en-US" dirty="0" smtClean="0"/>
              <a:t>返回给服务器端，但如果服务器端不重写，是不用每次发给客户端的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153</a:t>
            </a:fld>
            <a:endParaRPr lang="en-US" altLang="zh-CN"/>
          </a:p>
        </p:txBody>
      </p:sp>
    </p:spTree>
    <p:extLst>
      <p:ext uri="{BB962C8B-B14F-4D97-AF65-F5344CB8AC3E}">
        <p14:creationId xmlns:p14="http://schemas.microsoft.com/office/powerpoint/2010/main" val="1290479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fld id="{B17E3906-F004-4037-AEA9-771CDAB5C114}" type="slidenum">
              <a:rPr lang="en-US" altLang="zh-CN">
                <a:latin typeface="Tahoma" pitchFamily="34" charset="0"/>
              </a:rPr>
              <a:pPr/>
              <a:t>156</a:t>
            </a:fld>
            <a:endParaRPr lang="en-US" altLang="zh-CN">
              <a:latin typeface="Tahoma" pitchFamily="34" charset="0"/>
            </a:endParaRPr>
          </a:p>
        </p:txBody>
      </p:sp>
      <p:sp>
        <p:nvSpPr>
          <p:cNvPr id="229379" name="Rectangle 2"/>
          <p:cNvSpPr>
            <a:spLocks noGrp="1" noRot="1" noChangeAspect="1" noChangeArrowheads="1" noTextEdit="1"/>
          </p:cNvSpPr>
          <p:nvPr>
            <p:ph type="sldImg"/>
          </p:nvPr>
        </p:nvSpPr>
        <p:spPr>
          <a:xfrm>
            <a:off x="65088" y="733425"/>
            <a:ext cx="6519862" cy="3668713"/>
          </a:xfrm>
          <a:ln/>
        </p:spPr>
      </p:sp>
      <p:sp>
        <p:nvSpPr>
          <p:cNvPr id="229380" name="Rectangle 3"/>
          <p:cNvSpPr>
            <a:spLocks noGrp="1" noChangeArrowheads="1"/>
          </p:cNvSpPr>
          <p:nvPr>
            <p:ph type="body" idx="1"/>
          </p:nvPr>
        </p:nvSpPr>
        <p:spPr>
          <a:noFill/>
        </p:spPr>
        <p:txBody>
          <a:bodyPr/>
          <a:lstStyle/>
          <a:p>
            <a:pPr eaLnBrk="1" hangingPunct="1"/>
            <a:r>
              <a:rPr lang="en-US" altLang="zh-CN" smtClean="0"/>
              <a:t>opt-in: </a:t>
            </a:r>
            <a:r>
              <a:rPr lang="zh-CN" altLang="en-US" smtClean="0"/>
              <a:t>默认排除</a:t>
            </a:r>
            <a:r>
              <a:rPr lang="en-US" altLang="zh-CN" smtClean="0"/>
              <a:t>,</a:t>
            </a:r>
            <a:r>
              <a:rPr lang="zh-CN" altLang="en-US" smtClean="0"/>
              <a:t>可以选择加入</a:t>
            </a:r>
          </a:p>
          <a:p>
            <a:pPr eaLnBrk="1" hangingPunct="1"/>
            <a:r>
              <a:rPr lang="en-US" altLang="zh-CN" smtClean="0"/>
              <a:t>opt-out:</a:t>
            </a:r>
            <a:r>
              <a:rPr lang="zh-CN" altLang="en-US" smtClean="0"/>
              <a:t>默认加入</a:t>
            </a:r>
            <a:r>
              <a:rPr lang="en-US" altLang="zh-CN" smtClean="0"/>
              <a:t>,</a:t>
            </a:r>
            <a:r>
              <a:rPr lang="zh-CN" altLang="en-US" smtClean="0"/>
              <a:t>可以选择排除</a:t>
            </a:r>
          </a:p>
        </p:txBody>
      </p:sp>
    </p:spTree>
    <p:extLst>
      <p:ext uri="{BB962C8B-B14F-4D97-AF65-F5344CB8AC3E}">
        <p14:creationId xmlns:p14="http://schemas.microsoft.com/office/powerpoint/2010/main" val="6647389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最后一点作为同源限制，对于现代</a:t>
            </a:r>
            <a:r>
              <a:rPr lang="en-US" altLang="zh-CN" dirty="0" smtClean="0"/>
              <a:t>Web</a:t>
            </a:r>
            <a:r>
              <a:rPr lang="zh-CN" altLang="en-US" dirty="0" smtClean="0"/>
              <a:t>应用来说就不是很合适了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157</a:t>
            </a:fld>
            <a:endParaRPr lang="en-US" altLang="zh-CN"/>
          </a:p>
        </p:txBody>
      </p:sp>
    </p:spTree>
    <p:extLst>
      <p:ext uri="{BB962C8B-B14F-4D97-AF65-F5344CB8AC3E}">
        <p14:creationId xmlns:p14="http://schemas.microsoft.com/office/powerpoint/2010/main" val="2897217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PHP</a:t>
            </a:r>
            <a:r>
              <a:rPr lang="zh-CN" altLang="en-US" dirty="0" smtClean="0"/>
              <a:t>不像</a:t>
            </a:r>
            <a:r>
              <a:rPr lang="en-US" altLang="zh-CN" dirty="0" smtClean="0"/>
              <a:t>JSP</a:t>
            </a:r>
            <a:r>
              <a:rPr lang="zh-CN" altLang="en-US" dirty="0" smtClean="0"/>
              <a:t>一样有明确的</a:t>
            </a:r>
            <a:r>
              <a:rPr lang="en-US" altLang="zh-CN" dirty="0" smtClean="0"/>
              <a:t>4</a:t>
            </a:r>
            <a:r>
              <a:rPr lang="zh-CN" altLang="en-US" dirty="0" smtClean="0"/>
              <a:t>类生命周期和作用域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161</a:t>
            </a:fld>
            <a:endParaRPr lang="en-US" altLang="zh-CN"/>
          </a:p>
        </p:txBody>
      </p:sp>
    </p:spTree>
    <p:extLst>
      <p:ext uri="{BB962C8B-B14F-4D97-AF65-F5344CB8AC3E}">
        <p14:creationId xmlns:p14="http://schemas.microsoft.com/office/powerpoint/2010/main" val="39647509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http://www.w3.org/TR/2016/REC-webstorage-20160419/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170</a:t>
            </a:fld>
            <a:endParaRPr lang="en-US" altLang="zh-CN"/>
          </a:p>
        </p:txBody>
      </p:sp>
    </p:spTree>
    <p:extLst>
      <p:ext uri="{BB962C8B-B14F-4D97-AF65-F5344CB8AC3E}">
        <p14:creationId xmlns:p14="http://schemas.microsoft.com/office/powerpoint/2010/main" val="306373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主要处理以上几类消息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7535610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Web Storage</a:t>
            </a:r>
            <a:r>
              <a:rPr lang="zh-CN" altLang="en-US" dirty="0" smtClean="0"/>
              <a:t>在</a:t>
            </a:r>
            <a:r>
              <a:rPr lang="en-US" altLang="zh-CN" dirty="0" smtClean="0"/>
              <a:t>HTML5</a:t>
            </a:r>
            <a:r>
              <a:rPr lang="zh-CN" altLang="en-US" dirty="0" smtClean="0"/>
              <a:t>部分讲述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174</a:t>
            </a:fld>
            <a:endParaRPr lang="en-US" altLang="zh-CN"/>
          </a:p>
        </p:txBody>
      </p:sp>
    </p:spTree>
    <p:extLst>
      <p:ext uri="{BB962C8B-B14F-4D97-AF65-F5344CB8AC3E}">
        <p14:creationId xmlns:p14="http://schemas.microsoft.com/office/powerpoint/2010/main" val="1000375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在本部分中，我们将介绍数据存储的一些基本概念，重点包括关系数据库和</a:t>
            </a:r>
            <a:r>
              <a:rPr lang="en-US" altLang="zh-CN" dirty="0" smtClean="0"/>
              <a:t>SQL</a:t>
            </a:r>
            <a:r>
              <a:rPr lang="zh-CN" altLang="en-US" dirty="0" smtClean="0"/>
              <a:t>语句等。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177</a:t>
            </a:fld>
            <a:endParaRPr lang="en-US" altLang="zh-CN"/>
          </a:p>
        </p:txBody>
      </p:sp>
    </p:spTree>
    <p:extLst>
      <p:ext uri="{BB962C8B-B14F-4D97-AF65-F5344CB8AC3E}">
        <p14:creationId xmlns:p14="http://schemas.microsoft.com/office/powerpoint/2010/main" val="2013140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PHP</a:t>
            </a:r>
            <a:r>
              <a:rPr lang="zh-CN" altLang="en-US" dirty="0" smtClean="0"/>
              <a:t>在</a:t>
            </a:r>
            <a:r>
              <a:rPr lang="en-US" altLang="zh-CN" dirty="0" smtClean="0"/>
              <a:t>5</a:t>
            </a:r>
            <a:r>
              <a:rPr lang="zh-CN" altLang="en-US" dirty="0" smtClean="0"/>
              <a:t>之后自带了</a:t>
            </a:r>
            <a:r>
              <a:rPr lang="en-US" altLang="zh-CN" dirty="0" smtClean="0"/>
              <a:t>SQLite</a:t>
            </a:r>
            <a:r>
              <a:rPr lang="zh-CN" altLang="en-US" dirty="0" smtClean="0"/>
              <a:t>，属于小型、轻量级数据库工具，无需独立数据库引擎，基于文件，介于文件和数据库之间，相当于在文件操作上叠加了</a:t>
            </a:r>
            <a:r>
              <a:rPr lang="en-US" altLang="zh-CN" dirty="0" smtClean="0"/>
              <a:t>SQL</a:t>
            </a:r>
            <a:r>
              <a:rPr lang="zh-CN" altLang="en-US" dirty="0" smtClean="0"/>
              <a:t>支持，支持大部分的</a:t>
            </a:r>
            <a:r>
              <a:rPr lang="en-US" altLang="zh-CN" dirty="0" smtClean="0"/>
              <a:t>SQL-92</a:t>
            </a:r>
            <a:r>
              <a:rPr lang="zh-CN" altLang="en-US" dirty="0" smtClean="0"/>
              <a:t>操作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178</a:t>
            </a:fld>
            <a:endParaRPr lang="en-US" altLang="zh-CN"/>
          </a:p>
        </p:txBody>
      </p:sp>
    </p:spTree>
    <p:extLst>
      <p:ext uri="{BB962C8B-B14F-4D97-AF65-F5344CB8AC3E}">
        <p14:creationId xmlns:p14="http://schemas.microsoft.com/office/powerpoint/2010/main" val="201452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数据存储体现了一个重要的软件设计规则：将数据与数据表现相分离</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181</a:t>
            </a:fld>
            <a:endParaRPr lang="en-US" altLang="zh-CN"/>
          </a:p>
        </p:txBody>
      </p:sp>
    </p:spTree>
    <p:extLst>
      <p:ext uri="{BB962C8B-B14F-4D97-AF65-F5344CB8AC3E}">
        <p14:creationId xmlns:p14="http://schemas.microsoft.com/office/powerpoint/2010/main" val="2149504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表是数据库的逻辑存储单位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185</a:t>
            </a:fld>
            <a:endParaRPr lang="en-US" altLang="zh-CN"/>
          </a:p>
        </p:txBody>
      </p:sp>
    </p:spTree>
    <p:extLst>
      <p:ext uri="{BB962C8B-B14F-4D97-AF65-F5344CB8AC3E}">
        <p14:creationId xmlns:p14="http://schemas.microsoft.com/office/powerpoint/2010/main" val="3008770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一对一关系就放在一张表中；一对多关系放在关系表中，多对多关系要引入中间表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190</a:t>
            </a:fld>
            <a:endParaRPr lang="en-US" altLang="zh-CN"/>
          </a:p>
        </p:txBody>
      </p:sp>
    </p:spTree>
    <p:extLst>
      <p:ext uri="{BB962C8B-B14F-4D97-AF65-F5344CB8AC3E}">
        <p14:creationId xmlns:p14="http://schemas.microsoft.com/office/powerpoint/2010/main" val="42499343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193</a:t>
            </a:fld>
            <a:endParaRPr lang="en-US" altLang="zh-CN"/>
          </a:p>
        </p:txBody>
      </p:sp>
    </p:spTree>
    <p:extLst>
      <p:ext uri="{BB962C8B-B14F-4D97-AF65-F5344CB8AC3E}">
        <p14:creationId xmlns:p14="http://schemas.microsoft.com/office/powerpoint/2010/main" val="455248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MariaDB</a:t>
            </a:r>
            <a:r>
              <a:rPr lang="en-US" altLang="zh-CN" dirty="0" smtClean="0"/>
              <a:t> is named after Monty's younger daughter Maria, similar to how MySQL is named after his other daughter My</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195</a:t>
            </a:fld>
            <a:endParaRPr lang="en-US" altLang="zh-CN"/>
          </a:p>
        </p:txBody>
      </p:sp>
    </p:spTree>
    <p:extLst>
      <p:ext uri="{BB962C8B-B14F-4D97-AF65-F5344CB8AC3E}">
        <p14:creationId xmlns:p14="http://schemas.microsoft.com/office/powerpoint/2010/main" val="33359965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DML</a:t>
            </a:r>
            <a:r>
              <a:rPr lang="zh-CN" altLang="en-US" dirty="0" smtClean="0"/>
              <a:t>是最常用的，包括</a:t>
            </a:r>
            <a:r>
              <a:rPr lang="en-US" altLang="zh-CN" dirty="0" smtClean="0"/>
              <a:t>Select</a:t>
            </a:r>
            <a:r>
              <a:rPr lang="zh-CN" altLang="en-US" dirty="0" smtClean="0"/>
              <a:t>、</a:t>
            </a:r>
            <a:r>
              <a:rPr lang="en-US" altLang="zh-CN" dirty="0" smtClean="0"/>
              <a:t>Insert</a:t>
            </a:r>
            <a:r>
              <a:rPr lang="zh-CN" altLang="en-US" dirty="0" smtClean="0"/>
              <a:t>、</a:t>
            </a:r>
            <a:r>
              <a:rPr lang="en-US" altLang="zh-CN" dirty="0" smtClean="0"/>
              <a:t>Update</a:t>
            </a:r>
            <a:r>
              <a:rPr lang="zh-CN" altLang="en-US" dirty="0" smtClean="0"/>
              <a:t>、</a:t>
            </a:r>
            <a:r>
              <a:rPr lang="en-US" altLang="zh-CN" dirty="0" smtClean="0"/>
              <a:t>Delete</a:t>
            </a:r>
            <a:r>
              <a:rPr lang="zh-CN" altLang="en-US" dirty="0" smtClean="0"/>
              <a:t>等</a:t>
            </a:r>
            <a:endParaRPr lang="en-US" altLang="zh-CN" dirty="0" smtClean="0"/>
          </a:p>
          <a:p>
            <a:r>
              <a:rPr lang="en-US" altLang="zh-CN" dirty="0" smtClean="0"/>
              <a:t>DDL</a:t>
            </a:r>
            <a:r>
              <a:rPr lang="zh-CN" altLang="en-US" dirty="0" smtClean="0"/>
              <a:t>可以用于命令行建库建表，包括</a:t>
            </a:r>
            <a:r>
              <a:rPr lang="en-US" altLang="zh-CN" dirty="0" smtClean="0"/>
              <a:t>Create</a:t>
            </a:r>
            <a:r>
              <a:rPr lang="zh-CN" altLang="en-US" dirty="0" smtClean="0"/>
              <a:t>、</a:t>
            </a:r>
            <a:r>
              <a:rPr lang="en-US" altLang="zh-CN" dirty="0" smtClean="0"/>
              <a:t>Drop</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200</a:t>
            </a:fld>
            <a:endParaRPr lang="en-US" altLang="zh-CN"/>
          </a:p>
        </p:txBody>
      </p:sp>
    </p:spTree>
    <p:extLst>
      <p:ext uri="{BB962C8B-B14F-4D97-AF65-F5344CB8AC3E}">
        <p14:creationId xmlns:p14="http://schemas.microsoft.com/office/powerpoint/2010/main" val="1567351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SQL2019</a:t>
            </a:r>
            <a:r>
              <a:rPr lang="zh-CN" altLang="en-US" dirty="0" smtClean="0"/>
              <a:t>也有了，加了</a:t>
            </a:r>
            <a:r>
              <a:rPr lang="en-US" altLang="zh-CN" dirty="0" smtClean="0"/>
              <a:t>Part15</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201</a:t>
            </a:fld>
            <a:endParaRPr lang="en-US" altLang="zh-CN"/>
          </a:p>
        </p:txBody>
      </p:sp>
    </p:spTree>
    <p:extLst>
      <p:ext uri="{BB962C8B-B14F-4D97-AF65-F5344CB8AC3E}">
        <p14:creationId xmlns:p14="http://schemas.microsoft.com/office/powerpoint/2010/main" val="292654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这部分内容只需要了解，这里提到的是服务器提供的验证机制，一般不依靠这个。</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25213833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204</a:t>
            </a:fld>
            <a:endParaRPr lang="en-US" altLang="zh-CN"/>
          </a:p>
        </p:txBody>
      </p:sp>
    </p:spTree>
    <p:extLst>
      <p:ext uri="{BB962C8B-B14F-4D97-AF65-F5344CB8AC3E}">
        <p14:creationId xmlns:p14="http://schemas.microsoft.com/office/powerpoint/2010/main" val="13633967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一般我们碰到的都是单表查询，连接本质上是多表查询</a:t>
            </a:r>
            <a:endParaRPr lang="en-US" altLang="zh-CN" dirty="0" smtClean="0"/>
          </a:p>
          <a:p>
            <a:endParaRPr lang="en-US" altLang="zh-CN" dirty="0" smtClean="0"/>
          </a:p>
          <a:p>
            <a:r>
              <a:rPr lang="en-US" altLang="zh-CN" dirty="0" smtClean="0"/>
              <a:t>Order</a:t>
            </a:r>
            <a:r>
              <a:rPr lang="zh-CN" altLang="en-US" dirty="0" smtClean="0"/>
              <a:t>、</a:t>
            </a:r>
            <a:r>
              <a:rPr lang="en-US" altLang="zh-CN" dirty="0" smtClean="0"/>
              <a:t>group</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207</a:t>
            </a:fld>
            <a:endParaRPr lang="en-US" altLang="zh-CN"/>
          </a:p>
        </p:txBody>
      </p:sp>
    </p:spTree>
    <p:extLst>
      <p:ext uri="{BB962C8B-B14F-4D97-AF65-F5344CB8AC3E}">
        <p14:creationId xmlns:p14="http://schemas.microsoft.com/office/powerpoint/2010/main" val="3005544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在本部分中，我们将介绍</a:t>
            </a:r>
            <a:r>
              <a:rPr lang="en-US" altLang="zh-CN" sz="900" b="0" i="0" kern="1200" dirty="0" smtClean="0">
                <a:solidFill>
                  <a:schemeClr val="tx1"/>
                </a:solidFill>
                <a:effectLst/>
                <a:latin typeface="Times New Roman" pitchFamily="18" charset="0"/>
                <a:ea typeface="宋体" pitchFamily="2" charset="-122"/>
                <a:cs typeface="+mn-cs"/>
              </a:rPr>
              <a:t>PHP</a:t>
            </a:r>
            <a:r>
              <a:rPr lang="zh-CN" altLang="en-US" sz="900" b="0" i="0" kern="1200" dirty="0" smtClean="0">
                <a:solidFill>
                  <a:schemeClr val="tx1"/>
                </a:solidFill>
                <a:effectLst/>
                <a:latin typeface="Times New Roman" pitchFamily="18" charset="0"/>
                <a:ea typeface="宋体" pitchFamily="2" charset="-122"/>
                <a:cs typeface="+mn-cs"/>
              </a:rPr>
              <a:t>如何使用</a:t>
            </a:r>
            <a:r>
              <a:rPr lang="en-US" altLang="zh-CN" sz="900" b="0" i="0" kern="1200" dirty="0" err="1" smtClean="0">
                <a:solidFill>
                  <a:schemeClr val="tx1"/>
                </a:solidFill>
                <a:effectLst/>
                <a:latin typeface="Times New Roman" pitchFamily="18" charset="0"/>
                <a:ea typeface="宋体" pitchFamily="2" charset="-122"/>
                <a:cs typeface="+mn-cs"/>
              </a:rPr>
              <a:t>MySQLi</a:t>
            </a:r>
            <a:r>
              <a:rPr lang="zh-CN" altLang="en-US" sz="900" b="0" i="0" kern="1200" dirty="0" smtClean="0">
                <a:solidFill>
                  <a:schemeClr val="tx1"/>
                </a:solidFill>
                <a:effectLst/>
                <a:latin typeface="Times New Roman" pitchFamily="18" charset="0"/>
                <a:ea typeface="宋体" pitchFamily="2" charset="-122"/>
                <a:cs typeface="+mn-cs"/>
              </a:rPr>
              <a:t>和</a:t>
            </a:r>
            <a:r>
              <a:rPr lang="en-US" altLang="zh-CN" sz="900" b="0" i="0" kern="1200" dirty="0" smtClean="0">
                <a:solidFill>
                  <a:schemeClr val="tx1"/>
                </a:solidFill>
                <a:effectLst/>
                <a:latin typeface="Times New Roman" pitchFamily="18" charset="0"/>
                <a:ea typeface="宋体" pitchFamily="2" charset="-122"/>
                <a:cs typeface="+mn-cs"/>
              </a:rPr>
              <a:t>PDO</a:t>
            </a:r>
            <a:r>
              <a:rPr lang="zh-CN" altLang="en-US" sz="900" b="0" i="0" kern="1200" dirty="0" smtClean="0">
                <a:solidFill>
                  <a:schemeClr val="tx1"/>
                </a:solidFill>
                <a:effectLst/>
                <a:latin typeface="Times New Roman" pitchFamily="18" charset="0"/>
                <a:ea typeface="宋体" pitchFamily="2" charset="-122"/>
                <a:cs typeface="+mn-cs"/>
              </a:rPr>
              <a:t>的不同思路来实现对数据库等数据源的访问。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217</a:t>
            </a:fld>
            <a:endParaRPr lang="en-US" altLang="zh-CN"/>
          </a:p>
        </p:txBody>
      </p:sp>
    </p:spTree>
    <p:extLst>
      <p:ext uri="{BB962C8B-B14F-4D97-AF65-F5344CB8AC3E}">
        <p14:creationId xmlns:p14="http://schemas.microsoft.com/office/powerpoint/2010/main" val="39601179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MySQLi</a:t>
            </a:r>
            <a:r>
              <a:rPr lang="en-US" altLang="zh-CN" dirty="0" smtClean="0"/>
              <a:t> extension</a:t>
            </a:r>
            <a:r>
              <a:rPr lang="zh-CN" altLang="en-US" dirty="0" smtClean="0"/>
              <a:t>：</a:t>
            </a:r>
            <a:r>
              <a:rPr lang="en-US" altLang="zh-CN" dirty="0" smtClean="0"/>
              <a:t>MySQL</a:t>
            </a:r>
            <a:r>
              <a:rPr lang="zh-CN" altLang="en-US" dirty="0" smtClean="0"/>
              <a:t>改进扩展（</a:t>
            </a:r>
            <a:r>
              <a:rPr lang="en-US" altLang="zh-CN" dirty="0" smtClean="0"/>
              <a:t>MySQL Improved extension</a:t>
            </a:r>
            <a:r>
              <a:rPr lang="zh-CN" altLang="en-US" dirty="0" smtClean="0"/>
              <a:t>）</a:t>
            </a:r>
            <a:endParaRPr lang="en-US" altLang="zh-CN" dirty="0" smtClean="0"/>
          </a:p>
          <a:p>
            <a:r>
              <a:rPr lang="zh-CN" altLang="en-US" dirty="0" smtClean="0"/>
              <a:t>现代</a:t>
            </a:r>
            <a:r>
              <a:rPr lang="en-US" altLang="zh-CN" dirty="0" smtClean="0"/>
              <a:t>PHP</a:t>
            </a:r>
            <a:r>
              <a:rPr lang="zh-CN" altLang="en-US" dirty="0" smtClean="0"/>
              <a:t>框架一般会在</a:t>
            </a:r>
            <a:r>
              <a:rPr lang="en-US" altLang="zh-CN" dirty="0" smtClean="0"/>
              <a:t>PDO</a:t>
            </a:r>
            <a:r>
              <a:rPr lang="zh-CN" altLang="en-US" dirty="0" smtClean="0"/>
              <a:t>层上再增加自己的数据抽象层（可以考虑类比</a:t>
            </a:r>
            <a:r>
              <a:rPr lang="en-US" altLang="zh-CN" dirty="0" smtClean="0"/>
              <a:t>Hibernate</a:t>
            </a:r>
            <a:r>
              <a:rPr lang="zh-CN" altLang="en-US" dirty="0" smtClean="0"/>
              <a:t>在</a:t>
            </a:r>
            <a:r>
              <a:rPr lang="en-US" altLang="zh-CN" dirty="0" smtClean="0"/>
              <a:t>Java EE</a:t>
            </a:r>
            <a:r>
              <a:rPr lang="zh-CN" altLang="en-US" dirty="0" smtClean="0"/>
              <a:t>架构上的</a:t>
            </a:r>
            <a:r>
              <a:rPr lang="en-US" altLang="zh-CN" dirty="0" smtClean="0"/>
              <a:t>OR-MAPPING</a:t>
            </a:r>
            <a:r>
              <a:rPr lang="zh-CN" altLang="en-US" dirty="0" smtClean="0"/>
              <a:t>作用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218</a:t>
            </a:fld>
            <a:endParaRPr lang="en-US" altLang="zh-CN"/>
          </a:p>
        </p:txBody>
      </p:sp>
    </p:spTree>
    <p:extLst>
      <p:ext uri="{BB962C8B-B14F-4D97-AF65-F5344CB8AC3E}">
        <p14:creationId xmlns:p14="http://schemas.microsoft.com/office/powerpoint/2010/main" val="26250014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221</a:t>
            </a:fld>
            <a:endParaRPr lang="en-US" altLang="zh-CN"/>
          </a:p>
        </p:txBody>
      </p:sp>
    </p:spTree>
    <p:extLst>
      <p:ext uri="{BB962C8B-B14F-4D97-AF65-F5344CB8AC3E}">
        <p14:creationId xmlns:p14="http://schemas.microsoft.com/office/powerpoint/2010/main" val="18757654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无论是</a:t>
            </a:r>
            <a:r>
              <a:rPr lang="en-US" altLang="zh-CN" dirty="0" smtClean="0"/>
              <a:t>query</a:t>
            </a:r>
            <a:r>
              <a:rPr lang="zh-CN" altLang="en-US" dirty="0" smtClean="0"/>
              <a:t>还是</a:t>
            </a:r>
            <a:r>
              <a:rPr lang="en-US" altLang="zh-CN" dirty="0" smtClean="0"/>
              <a:t>exec</a:t>
            </a:r>
            <a:r>
              <a:rPr lang="zh-CN" altLang="en-US" dirty="0" smtClean="0"/>
              <a:t>都能够支持</a:t>
            </a:r>
            <a:r>
              <a:rPr lang="en-US" altLang="zh-CN" dirty="0" smtClean="0"/>
              <a:t>select/insert/delete/update</a:t>
            </a:r>
          </a:p>
          <a:p>
            <a:endParaRPr lang="en-US" altLang="zh-CN" dirty="0" smtClean="0"/>
          </a:p>
          <a:p>
            <a:r>
              <a:rPr lang="zh-CN" altLang="en-US" dirty="0" smtClean="0"/>
              <a:t>从避免出错而言命名占位符可能更好，可参见</a:t>
            </a:r>
            <a:r>
              <a:rPr lang="en-US" altLang="zh-CN" dirty="0" smtClean="0"/>
              <a:t>listing 11.19</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225</a:t>
            </a:fld>
            <a:endParaRPr lang="en-US" altLang="zh-CN"/>
          </a:p>
        </p:txBody>
      </p:sp>
    </p:spTree>
    <p:extLst>
      <p:ext uri="{BB962C8B-B14F-4D97-AF65-F5344CB8AC3E}">
        <p14:creationId xmlns:p14="http://schemas.microsoft.com/office/powerpoint/2010/main" val="25364600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因为可以从原来的</a:t>
            </a:r>
            <a:r>
              <a:rPr lang="en-US" altLang="zh-CN" dirty="0" smtClean="0"/>
              <a:t>MySQL</a:t>
            </a:r>
            <a:r>
              <a:rPr lang="zh-CN" altLang="en-US" dirty="0" smtClean="0"/>
              <a:t>扩展自然过渡，所以</a:t>
            </a:r>
            <a:r>
              <a:rPr lang="en-US" altLang="zh-CN" dirty="0" err="1" smtClean="0"/>
              <a:t>MySQLi</a:t>
            </a:r>
            <a:r>
              <a:rPr lang="zh-CN" altLang="en-US" dirty="0" smtClean="0"/>
              <a:t>被认为是首选的，若干经典书籍上都只提供了这个方式的数据库访问</a:t>
            </a:r>
            <a:endParaRPr lang="en-US" altLang="zh-CN" dirty="0" smtClean="0"/>
          </a:p>
          <a:p>
            <a:r>
              <a:rPr lang="zh-CN" altLang="en-US" dirty="0" smtClean="0"/>
              <a:t>但</a:t>
            </a:r>
            <a:r>
              <a:rPr lang="en-US" altLang="zh-CN" dirty="0" smtClean="0"/>
              <a:t>PDO</a:t>
            </a:r>
            <a:r>
              <a:rPr lang="zh-CN" altLang="en-US" dirty="0" smtClean="0"/>
              <a:t>对于其他语言迁移过来的开发者更自然</a:t>
            </a:r>
            <a:endParaRPr lang="en-US" altLang="zh-CN" dirty="0" smtClean="0"/>
          </a:p>
          <a:p>
            <a:endParaRPr lang="en-US" altLang="zh-CN" dirty="0" smtClean="0"/>
          </a:p>
          <a:p>
            <a:r>
              <a:rPr lang="zh-CN" altLang="en-US" dirty="0" smtClean="0"/>
              <a:t>书上是过程式风格，已不是很推荐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232</a:t>
            </a:fld>
            <a:endParaRPr lang="en-US" altLang="zh-CN"/>
          </a:p>
        </p:txBody>
      </p:sp>
    </p:spTree>
    <p:extLst>
      <p:ext uri="{BB962C8B-B14F-4D97-AF65-F5344CB8AC3E}">
        <p14:creationId xmlns:p14="http://schemas.microsoft.com/office/powerpoint/2010/main" val="5339601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纯面向对象风格写法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233</a:t>
            </a:fld>
            <a:endParaRPr lang="en-US" altLang="zh-CN"/>
          </a:p>
        </p:txBody>
      </p:sp>
    </p:spTree>
    <p:extLst>
      <p:ext uri="{BB962C8B-B14F-4D97-AF65-F5344CB8AC3E}">
        <p14:creationId xmlns:p14="http://schemas.microsoft.com/office/powerpoint/2010/main" val="1125399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在真实世界中，随着软件项目规模的变大，面向页面开发模式会面临很多挑战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239</a:t>
            </a:fld>
            <a:endParaRPr lang="en-US" altLang="zh-CN"/>
          </a:p>
        </p:txBody>
      </p:sp>
    </p:spTree>
    <p:extLst>
      <p:ext uri="{BB962C8B-B14F-4D97-AF65-F5344CB8AC3E}">
        <p14:creationId xmlns:p14="http://schemas.microsoft.com/office/powerpoint/2010/main" val="770927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典型的</a:t>
            </a:r>
            <a:r>
              <a:rPr lang="en-US" altLang="zh-CN" dirty="0" smtClean="0"/>
              <a:t>Web</a:t>
            </a:r>
            <a:r>
              <a:rPr lang="zh-CN" altLang="en-US" dirty="0" smtClean="0"/>
              <a:t>会分为三层，软件层与网络层两个概念间的差异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241</a:t>
            </a:fld>
            <a:endParaRPr lang="en-US" altLang="zh-CN"/>
          </a:p>
        </p:txBody>
      </p:sp>
    </p:spTree>
    <p:extLst>
      <p:ext uri="{BB962C8B-B14F-4D97-AF65-F5344CB8AC3E}">
        <p14:creationId xmlns:p14="http://schemas.microsoft.com/office/powerpoint/2010/main" val="181136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此时服务器主要作用</a:t>
            </a:r>
            <a:r>
              <a:rPr lang="en-US" altLang="zh-CN" dirty="0" smtClean="0"/>
              <a:t>: </a:t>
            </a:r>
            <a:r>
              <a:rPr lang="zh-CN" altLang="en-US" dirty="0" smtClean="0"/>
              <a:t>将</a:t>
            </a:r>
            <a:r>
              <a:rPr lang="en-US" altLang="zh-CN" dirty="0" smtClean="0"/>
              <a:t>URL</a:t>
            </a:r>
            <a:r>
              <a:rPr lang="zh-CN" altLang="en-US" dirty="0" smtClean="0"/>
              <a:t>与脚本关联</a:t>
            </a:r>
            <a:r>
              <a:rPr lang="en-US" altLang="zh-CN" dirty="0" smtClean="0"/>
              <a:t>,</a:t>
            </a:r>
            <a:r>
              <a:rPr lang="zh-CN" altLang="en-US" dirty="0" smtClean="0"/>
              <a:t>在程序</a:t>
            </a:r>
            <a:r>
              <a:rPr lang="en-US" altLang="zh-CN" dirty="0" smtClean="0"/>
              <a:t>/</a:t>
            </a:r>
            <a:r>
              <a:rPr lang="zh-CN" altLang="en-US" dirty="0" smtClean="0"/>
              <a:t>脚本</a:t>
            </a:r>
            <a:r>
              <a:rPr lang="en-US" altLang="zh-CN" dirty="0" smtClean="0"/>
              <a:t>(</a:t>
            </a:r>
            <a:r>
              <a:rPr lang="zh-CN" altLang="en-US" dirty="0" smtClean="0"/>
              <a:t>下面简称脚本</a:t>
            </a:r>
            <a:r>
              <a:rPr lang="en-US" altLang="zh-CN" dirty="0" smtClean="0"/>
              <a:t>)</a:t>
            </a:r>
            <a:r>
              <a:rPr lang="zh-CN" altLang="en-US" dirty="0" smtClean="0"/>
              <a:t>与服务器间传递数据；</a:t>
            </a:r>
            <a:endParaRPr lang="en-US" altLang="zh-CN" dirty="0" smtClean="0"/>
          </a:p>
          <a:p>
            <a:r>
              <a:rPr lang="zh-CN" altLang="en-US" dirty="0" smtClean="0"/>
              <a:t>脚本主要作用</a:t>
            </a:r>
            <a:r>
              <a:rPr lang="en-US" altLang="zh-CN" dirty="0" smtClean="0"/>
              <a:t>: </a:t>
            </a:r>
            <a:r>
              <a:rPr lang="zh-CN" altLang="en-US" dirty="0" smtClean="0"/>
              <a:t>解析服务器输入，生成客户机输出</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29484450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除了三层模型外，</a:t>
            </a:r>
            <a:r>
              <a:rPr lang="en-US" altLang="zh-CN" dirty="0" smtClean="0"/>
              <a:t>MVC</a:t>
            </a:r>
            <a:r>
              <a:rPr lang="zh-CN" altLang="en-US" dirty="0" smtClean="0"/>
              <a:t>模型也是常见的解决两层模型问题的方法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246</a:t>
            </a:fld>
            <a:endParaRPr lang="en-US" altLang="zh-CN"/>
          </a:p>
        </p:txBody>
      </p:sp>
    </p:spTree>
    <p:extLst>
      <p:ext uri="{BB962C8B-B14F-4D97-AF65-F5344CB8AC3E}">
        <p14:creationId xmlns:p14="http://schemas.microsoft.com/office/powerpoint/2010/main" val="11255675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一个订单简单情况下可能跟一个表对应，而在更复杂的条件下，可能要跟多个表甚至多个库对应</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247</a:t>
            </a:fld>
            <a:endParaRPr lang="en-US" altLang="zh-CN"/>
          </a:p>
        </p:txBody>
      </p:sp>
    </p:spTree>
    <p:extLst>
      <p:ext uri="{BB962C8B-B14F-4D97-AF65-F5344CB8AC3E}">
        <p14:creationId xmlns:p14="http://schemas.microsoft.com/office/powerpoint/2010/main" val="2045477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本部分中，我们将介绍跟本</a:t>
            </a:r>
            <a:r>
              <a:rPr lang="en-US" altLang="zh-CN" sz="900" b="0" i="0" kern="1200" dirty="0" smtClean="0">
                <a:solidFill>
                  <a:schemeClr val="tx1"/>
                </a:solidFill>
                <a:effectLst/>
                <a:latin typeface="Times New Roman" pitchFamily="18" charset="0"/>
                <a:ea typeface="宋体" pitchFamily="2" charset="-122"/>
                <a:cs typeface="+mn-cs"/>
              </a:rPr>
              <a:t>Lecture</a:t>
            </a:r>
            <a:r>
              <a:rPr lang="zh-CN" altLang="en-US" sz="900" b="0" i="0" kern="1200" dirty="0" smtClean="0">
                <a:solidFill>
                  <a:schemeClr val="tx1"/>
                </a:solidFill>
                <a:effectLst/>
                <a:latin typeface="Times New Roman" pitchFamily="18" charset="0"/>
                <a:ea typeface="宋体" pitchFamily="2" charset="-122"/>
                <a:cs typeface="+mn-cs"/>
              </a:rPr>
              <a:t>相关的课后阅读、网上资源和参考书籍。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263</a:t>
            </a:fld>
            <a:endParaRPr lang="en-US" altLang="zh-CN"/>
          </a:p>
        </p:txBody>
      </p:sp>
    </p:spTree>
    <p:extLst>
      <p:ext uri="{BB962C8B-B14F-4D97-AF65-F5344CB8AC3E}">
        <p14:creationId xmlns:p14="http://schemas.microsoft.com/office/powerpoint/2010/main" val="2737710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265</a:t>
            </a:fld>
            <a:endParaRPr lang="en-US" altLang="zh-CN"/>
          </a:p>
        </p:txBody>
      </p:sp>
    </p:spTree>
    <p:extLst>
      <p:ext uri="{BB962C8B-B14F-4D97-AF65-F5344CB8AC3E}">
        <p14:creationId xmlns:p14="http://schemas.microsoft.com/office/powerpoint/2010/main" val="99042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第</a:t>
            </a:r>
            <a:r>
              <a:rPr lang="en-US" altLang="zh-CN" dirty="0" smtClean="0"/>
              <a:t>19</a:t>
            </a:r>
            <a:r>
              <a:rPr lang="zh-CN" altLang="en-US" dirty="0" smtClean="0"/>
              <a:t>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2436455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lec05_sample10_function10.php"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lec05_sample11_object1.php"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lec05_sample11_object2.php"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lec05_sample11_object3.php"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lec05_sample11_object4.php" TargetMode="Externa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lec05_sample11_object5.php"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lec05_sample11_object6.php"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hyperlink" Target="lec05_sample11_object7.php"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lec05_sample11_object8.php"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hyperlink" Target="lec05_sample11_object9.php"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lec05_sample11_object9.php"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lec05_sample12_echo.php"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hyperlink" Target="lec05_sample13_printf.php"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hyperlink" Target="lec05_sample14_printr.ph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lec05_sample15_contenttype.ph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lec05_sample16_redirect.php"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134.xml.rels><?xml version="1.0" encoding="UTF-8" standalone="yes"?>
<Relationships xmlns="http://schemas.openxmlformats.org/package/2006/relationships"><Relationship Id="rId3" Type="http://schemas.openxmlformats.org/officeDocument/2006/relationships/hyperlink" Target="lec05_sample17_GLOBAL.php"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lec05_sample18_SERVER.php"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hyperlink" Target="lec05_sample19_form2.php" TargetMode="External"/><Relationship Id="rId2" Type="http://schemas.openxmlformats.org/officeDocument/2006/relationships/hyperlink" Target="lec05_sample19_form1.php"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lec05_sample19_form3.php"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hyperlink" Target="lec05_sample20_qstr.ph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lec05_sample21_Cookie2.php" TargetMode="External"/><Relationship Id="rId2" Type="http://schemas.openxmlformats.org/officeDocument/2006/relationships/hyperlink" Target="lec05_sample21_Cookie1.php"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lec05_sample22_Serialization.php"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lec05_sample23_Session.php"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lec05_sample24_webstorage.ht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hyperlink" Target="lec05_sample25_PDO.php"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lec05_sample27_Page.php" TargetMode="External"/><Relationship Id="rId2" Type="http://schemas.openxmlformats.org/officeDocument/2006/relationships/hyperlink" Target="lec05_sample26_MySQLi.php"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hyperlink" Target="http://windows.php.net/" TargetMode="External"/><Relationship Id="rId2" Type="http://schemas.openxmlformats.org/officeDocument/2006/relationships/hyperlink" Target="http://php.net/" TargetMode="External"/><Relationship Id="rId1" Type="http://schemas.openxmlformats.org/officeDocument/2006/relationships/slideLayout" Target="../slideLayouts/slideLayout2.xml"/><Relationship Id="rId5" Type="http://schemas.openxmlformats.org/officeDocument/2006/relationships/hyperlink" Target="http://www.w3.org/TR/2016/REC-webstorage-20160419/" TargetMode="External"/><Relationship Id="rId4" Type="http://schemas.openxmlformats.org/officeDocument/2006/relationships/hyperlink" Target="https://www.oracle.com/mysql/"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53.jpeg"/></Relationships>
</file>

<file path=ppt/slides/_rels/slide2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lec05_sample01_hello.php"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hyperlink" Target="lec05_sample02_require.ph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lec05_sample03_casesensitive.ph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lec05_sample04_string1.php"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lec05_sample04_string2.php"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lec05_sample05_type.php"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lec05_sample06_variable.php"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lec05_sample07_constant.ph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lec05_sample08_statement.php"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lec05_sample09_array1.php"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lec05_sample09_array2.php"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hyperlink" Target="lec05_sample09_array3.php"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lec05_sample10_function1.php"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lec05_sample10_function2.php"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hyperlink" Target="lec05_sample10_function3.php"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lec05_sample10_function4.php"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lec05_sample10_function5.php"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hyperlink" Target="lec05_sample10_function6.php"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lec05_sample10_function7.php"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lec05_sample10_function8.php"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lec05_sample10_function9.php"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a:lstStyle/>
          <a:p>
            <a:r>
              <a:rPr lang="zh-CN" altLang="en-US" dirty="0"/>
              <a:t>访问</a:t>
            </a:r>
            <a:r>
              <a:rPr lang="zh-CN" altLang="en-US" dirty="0" smtClean="0"/>
              <a:t>控制</a:t>
            </a:r>
            <a:r>
              <a:rPr lang="en-US" altLang="zh-CN" dirty="0" smtClean="0"/>
              <a:t>*</a:t>
            </a:r>
            <a:endParaRPr lang="zh-CN" altLang="en-US" dirty="0"/>
          </a:p>
        </p:txBody>
      </p:sp>
      <p:sp>
        <p:nvSpPr>
          <p:cNvPr id="137011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验证</a:t>
            </a:r>
            <a:r>
              <a:rPr lang="en-US" altLang="zh-CN" dirty="0" smtClean="0"/>
              <a:t> </a:t>
            </a:r>
            <a:endParaRPr lang="en-US" altLang="zh-CN" dirty="0"/>
          </a:p>
          <a:p>
            <a:pPr lvl="1"/>
            <a:r>
              <a:rPr lang="zh-CN" altLang="en-US" dirty="0"/>
              <a:t>标识了发出初始请求的用户</a:t>
            </a:r>
          </a:p>
          <a:p>
            <a:pPr lvl="1"/>
            <a:r>
              <a:rPr lang="zh-CN" altLang="en-US" dirty="0"/>
              <a:t>不存在连续会话</a:t>
            </a:r>
          </a:p>
          <a:p>
            <a:pPr lvl="1"/>
            <a:r>
              <a:rPr lang="zh-CN" altLang="en-US" dirty="0"/>
              <a:t>验证</a:t>
            </a:r>
            <a:r>
              <a:rPr lang="zh-CN" altLang="en-US" dirty="0" smtClean="0"/>
              <a:t>方法</a:t>
            </a:r>
            <a:r>
              <a:rPr lang="en-US" altLang="zh-CN" dirty="0" smtClean="0"/>
              <a:t> </a:t>
            </a:r>
            <a:endParaRPr lang="en-US" altLang="zh-CN" dirty="0"/>
          </a:p>
          <a:p>
            <a:pPr lvl="2"/>
            <a:r>
              <a:rPr lang="zh-CN" altLang="en-US" dirty="0"/>
              <a:t>用户输入</a:t>
            </a:r>
          </a:p>
          <a:p>
            <a:pPr lvl="2"/>
            <a:r>
              <a:rPr lang="zh-CN" altLang="en-US" dirty="0"/>
              <a:t>客户机保存</a:t>
            </a:r>
          </a:p>
          <a:p>
            <a:pPr lvl="2"/>
            <a:r>
              <a:rPr lang="zh-CN" altLang="en-US" dirty="0"/>
              <a:t>伪服务器保存</a:t>
            </a:r>
          </a:p>
          <a:p>
            <a:pPr lvl="1"/>
            <a:r>
              <a:rPr lang="zh-CN" altLang="en-US" dirty="0"/>
              <a:t>服务器可选验证方法</a:t>
            </a:r>
          </a:p>
          <a:p>
            <a:pPr lvl="2"/>
            <a:r>
              <a:rPr lang="zh-CN" altLang="en-US" dirty="0"/>
              <a:t>基本</a:t>
            </a:r>
          </a:p>
          <a:p>
            <a:pPr lvl="2"/>
            <a:r>
              <a:rPr lang="zh-CN" altLang="en-US" dirty="0"/>
              <a:t>摘要</a:t>
            </a:r>
          </a:p>
        </p:txBody>
      </p:sp>
    </p:spTree>
    <p:extLst>
      <p:ext uri="{BB962C8B-B14F-4D97-AF65-F5344CB8AC3E}">
        <p14:creationId xmlns:p14="http://schemas.microsoft.com/office/powerpoint/2010/main" val="8909442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变量的作用域</a:t>
            </a:r>
            <a:endParaRPr lang="zh-CN" altLang="en-US" dirty="0"/>
          </a:p>
        </p:txBody>
      </p:sp>
      <p:sp>
        <p:nvSpPr>
          <p:cNvPr id="3" name="内容占位符 2"/>
          <p:cNvSpPr>
            <a:spLocks noGrp="1"/>
          </p:cNvSpPr>
          <p:nvPr>
            <p:ph idx="1"/>
          </p:nvPr>
        </p:nvSpPr>
        <p:spPr/>
        <p:txBody>
          <a:bodyPr/>
          <a:lstStyle/>
          <a:p>
            <a:r>
              <a:rPr lang="zh-CN" altLang="en-US" dirty="0" smtClean="0"/>
              <a:t>函数相关变量存在</a:t>
            </a:r>
            <a:r>
              <a:rPr lang="en-US" altLang="zh-CN" dirty="0" smtClean="0"/>
              <a:t>4</a:t>
            </a:r>
            <a:r>
              <a:rPr lang="zh-CN" altLang="en-US" dirty="0" smtClean="0"/>
              <a:t>种类型作用域</a:t>
            </a:r>
            <a:endParaRPr lang="en-US" altLang="zh-CN" dirty="0" smtClean="0"/>
          </a:p>
          <a:p>
            <a:pPr lvl="1"/>
            <a:r>
              <a:rPr lang="zh-CN" altLang="en-US" dirty="0" smtClean="0"/>
              <a:t>局部作用域：函数内部定义变量具有局部作用域，仅在函数内部有效（除非闭包情况）</a:t>
            </a:r>
            <a:endParaRPr lang="en-US" altLang="zh-CN" dirty="0" smtClean="0"/>
          </a:p>
          <a:p>
            <a:pPr lvl="1"/>
            <a:r>
              <a:rPr lang="zh-CN" altLang="en-US" dirty="0" smtClean="0"/>
              <a:t>全局作用域：定义在函数外部的变量具有全局作用域，但默认在函数内部</a:t>
            </a:r>
            <a:r>
              <a:rPr lang="zh-CN" altLang="en-US" dirty="0" smtClean="0">
                <a:solidFill>
                  <a:srgbClr val="FF0000"/>
                </a:solidFill>
              </a:rPr>
              <a:t>不可</a:t>
            </a:r>
            <a:r>
              <a:rPr lang="zh-CN" altLang="en-US" dirty="0" smtClean="0"/>
              <a:t>访问（除非使用</a:t>
            </a:r>
            <a:r>
              <a:rPr lang="en-US" altLang="zh-CN" dirty="0" smtClean="0"/>
              <a:t>global</a:t>
            </a:r>
            <a:r>
              <a:rPr lang="zh-CN" altLang="en-US" dirty="0" smtClean="0"/>
              <a:t>关键字）</a:t>
            </a:r>
            <a:endParaRPr lang="en-US" altLang="zh-CN" dirty="0" smtClean="0"/>
          </a:p>
          <a:p>
            <a:pPr lvl="1"/>
            <a:r>
              <a:rPr lang="zh-CN" altLang="en-US" dirty="0" smtClean="0"/>
              <a:t>静态变量：使用</a:t>
            </a:r>
            <a:r>
              <a:rPr lang="en-US" altLang="zh-CN" dirty="0" smtClean="0"/>
              <a:t>static</a:t>
            </a:r>
            <a:r>
              <a:rPr lang="zh-CN" altLang="en-US" dirty="0" smtClean="0"/>
              <a:t>关键字声明，在函数多次调用时其值不会丢失</a:t>
            </a:r>
            <a:endParaRPr lang="en-US" altLang="zh-CN" dirty="0" smtClean="0"/>
          </a:p>
          <a:p>
            <a:pPr lvl="1"/>
            <a:r>
              <a:rPr lang="zh-CN" altLang="en-US" dirty="0" smtClean="0"/>
              <a:t>函数参数：具有局部作用域，仅在函数内部有效</a:t>
            </a:r>
            <a:endParaRPr lang="en-US" altLang="zh-CN" dirty="0" smtClean="0"/>
          </a:p>
          <a:p>
            <a:pPr lvl="1"/>
            <a:r>
              <a:rPr lang="en-US" altLang="zh-CN" dirty="0">
                <a:hlinkClick r:id="rId2"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22870062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变量的作用域</a:t>
            </a:r>
          </a:p>
        </p:txBody>
      </p:sp>
      <p:pic>
        <p:nvPicPr>
          <p:cNvPr id="8" name="内容占位符 7"/>
          <p:cNvPicPr>
            <a:picLocks noGrp="1" noChangeAspect="1"/>
          </p:cNvPicPr>
          <p:nvPr>
            <p:ph sz="half" idx="1"/>
          </p:nvPr>
        </p:nvPicPr>
        <p:blipFill>
          <a:blip r:embed="rId2"/>
          <a:stretch>
            <a:fillRect/>
          </a:stretch>
        </p:blipFill>
        <p:spPr>
          <a:xfrm>
            <a:off x="1508702" y="1905000"/>
            <a:ext cx="4297796" cy="4114800"/>
          </a:xfrm>
          <a:prstGeom prst="rect">
            <a:avLst/>
          </a:prstGeom>
        </p:spPr>
      </p:pic>
      <p:pic>
        <p:nvPicPr>
          <p:cNvPr id="9" name="内容占位符 8"/>
          <p:cNvPicPr>
            <a:picLocks noGrp="1" noChangeAspect="1"/>
          </p:cNvPicPr>
          <p:nvPr>
            <p:ph sz="half" idx="2"/>
          </p:nvPr>
        </p:nvPicPr>
        <p:blipFill>
          <a:blip r:embed="rId3"/>
          <a:stretch>
            <a:fillRect/>
          </a:stretch>
        </p:blipFill>
        <p:spPr>
          <a:xfrm>
            <a:off x="6400800" y="2688631"/>
            <a:ext cx="5080000" cy="2547537"/>
          </a:xfrm>
          <a:prstGeom prst="rect">
            <a:avLst/>
          </a:prstGeom>
        </p:spPr>
      </p:pic>
    </p:spTree>
    <p:extLst>
      <p:ext uri="{BB962C8B-B14F-4D97-AF65-F5344CB8AC3E}">
        <p14:creationId xmlns:p14="http://schemas.microsoft.com/office/powerpoint/2010/main" val="23249063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8"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342469"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面向对象的</a:t>
            </a:r>
            <a:r>
              <a:rPr lang="en-US" altLang="zh-CN" dirty="0" smtClean="0"/>
              <a:t>PHP</a:t>
            </a:r>
            <a:r>
              <a:rPr lang="zh-CN" altLang="en-US" dirty="0" smtClean="0"/>
              <a:t> </a:t>
            </a:r>
            <a:endParaRPr lang="zh-CN" altLang="en-US" dirty="0"/>
          </a:p>
        </p:txBody>
      </p:sp>
    </p:spTree>
    <p:extLst>
      <p:ext uri="{BB962C8B-B14F-4D97-AF65-F5344CB8AC3E}">
        <p14:creationId xmlns:p14="http://schemas.microsoft.com/office/powerpoint/2010/main" val="6187152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类定义</a:t>
            </a:r>
            <a:endParaRPr lang="zh-CN" altLang="en-US" dirty="0"/>
          </a:p>
        </p:txBody>
      </p:sp>
      <p:sp>
        <p:nvSpPr>
          <p:cNvPr id="3" name="内容占位符 2"/>
          <p:cNvSpPr>
            <a:spLocks noGrp="1"/>
          </p:cNvSpPr>
          <p:nvPr>
            <p:ph idx="1"/>
          </p:nvPr>
        </p:nvSpPr>
        <p:spPr/>
        <p:txBody>
          <a:bodyPr/>
          <a:lstStyle/>
          <a:p>
            <a:r>
              <a:rPr lang="zh-CN" altLang="en-US" dirty="0" smtClean="0"/>
              <a:t>可以按以下的语法来声明一个类</a:t>
            </a:r>
            <a:endParaRPr lang="en-US" altLang="zh-CN" dirty="0" smtClean="0"/>
          </a:p>
          <a:p>
            <a:pPr marL="457200" lvl="1" indent="0">
              <a:buNone/>
            </a:pPr>
            <a:r>
              <a:rPr lang="en-US" altLang="zh-CN" dirty="0"/>
              <a:t>class </a:t>
            </a:r>
            <a:r>
              <a:rPr lang="en-US" altLang="zh-CN" dirty="0" err="1"/>
              <a:t>classname</a:t>
            </a:r>
            <a:r>
              <a:rPr lang="en-US" altLang="zh-CN" dirty="0"/>
              <a:t> [ extends </a:t>
            </a:r>
            <a:r>
              <a:rPr lang="en-US" altLang="zh-CN" dirty="0" err="1"/>
              <a:t>baseclass</a:t>
            </a:r>
            <a:r>
              <a:rPr lang="en-US" altLang="zh-CN" dirty="0"/>
              <a:t> ] [ implements </a:t>
            </a:r>
            <a:r>
              <a:rPr lang="en-US" altLang="zh-CN" dirty="0" smtClean="0"/>
              <a:t> </a:t>
            </a:r>
            <a:br>
              <a:rPr lang="en-US" altLang="zh-CN" dirty="0" smtClean="0"/>
            </a:br>
            <a:r>
              <a:rPr lang="en-US" altLang="zh-CN" dirty="0" smtClean="0"/>
              <a:t>   </a:t>
            </a:r>
            <a:r>
              <a:rPr lang="en-US" altLang="zh-CN" dirty="0" err="1" smtClean="0"/>
              <a:t>interfacename</a:t>
            </a:r>
            <a:r>
              <a:rPr lang="en-US" altLang="zh-CN" dirty="0" smtClean="0"/>
              <a:t> ,[</a:t>
            </a:r>
            <a:r>
              <a:rPr lang="en-US" altLang="zh-CN" dirty="0" err="1"/>
              <a:t>interfacename</a:t>
            </a:r>
            <a:r>
              <a:rPr lang="en-US" altLang="zh-CN" dirty="0"/>
              <a:t>, ... ] </a:t>
            </a:r>
            <a:r>
              <a:rPr lang="en-US" altLang="zh-CN" dirty="0" smtClean="0"/>
              <a:t>]{</a:t>
            </a:r>
            <a:endParaRPr lang="en-US" altLang="zh-CN" dirty="0"/>
          </a:p>
          <a:p>
            <a:pPr marL="457200" lvl="1" indent="0">
              <a:buNone/>
            </a:pPr>
            <a:r>
              <a:rPr lang="en-US" altLang="zh-CN" dirty="0" smtClean="0"/>
              <a:t>   [ </a:t>
            </a:r>
            <a:r>
              <a:rPr lang="en-US" altLang="zh-CN" dirty="0"/>
              <a:t>use </a:t>
            </a:r>
            <a:r>
              <a:rPr lang="en-US" altLang="zh-CN" dirty="0" err="1"/>
              <a:t>traitname</a:t>
            </a:r>
            <a:r>
              <a:rPr lang="en-US" altLang="zh-CN" dirty="0"/>
              <a:t>, [ </a:t>
            </a:r>
            <a:r>
              <a:rPr lang="en-US" altLang="zh-CN" dirty="0" err="1"/>
              <a:t>traitname</a:t>
            </a:r>
            <a:r>
              <a:rPr lang="en-US" altLang="zh-CN" dirty="0"/>
              <a:t>, ... ]; </a:t>
            </a:r>
            <a:r>
              <a:rPr lang="en-US" altLang="zh-CN" dirty="0" smtClean="0"/>
              <a:t>]</a:t>
            </a:r>
            <a:br>
              <a:rPr lang="en-US" altLang="zh-CN" dirty="0" smtClean="0"/>
            </a:br>
            <a:r>
              <a:rPr lang="en-US" altLang="zh-CN" dirty="0" smtClean="0"/>
              <a:t>   [ </a:t>
            </a:r>
            <a:r>
              <a:rPr lang="en-US" altLang="zh-CN" dirty="0"/>
              <a:t>visibility $property [ = value ]; ... ]</a:t>
            </a:r>
          </a:p>
          <a:p>
            <a:pPr marL="457200" lvl="1" indent="0">
              <a:buNone/>
            </a:pPr>
            <a:r>
              <a:rPr lang="en-US" altLang="zh-CN" dirty="0" smtClean="0"/>
              <a:t>   [ </a:t>
            </a:r>
            <a:r>
              <a:rPr lang="en-US" altLang="zh-CN" dirty="0"/>
              <a:t>function </a:t>
            </a:r>
            <a:r>
              <a:rPr lang="en-US" altLang="zh-CN" dirty="0" err="1"/>
              <a:t>functionname</a:t>
            </a:r>
            <a:r>
              <a:rPr lang="en-US" altLang="zh-CN" dirty="0"/>
              <a:t> (</a:t>
            </a:r>
            <a:r>
              <a:rPr lang="en-US" altLang="zh-CN" dirty="0" err="1"/>
              <a:t>args</a:t>
            </a:r>
            <a:r>
              <a:rPr lang="en-US" altLang="zh-CN" dirty="0"/>
              <a:t>) </a:t>
            </a:r>
            <a:r>
              <a:rPr lang="en-US" altLang="zh-CN" dirty="0" smtClean="0"/>
              <a:t>{   // code   }</a:t>
            </a:r>
            <a:endParaRPr lang="en-US" altLang="zh-CN" dirty="0"/>
          </a:p>
          <a:p>
            <a:pPr marL="457200" lvl="1" indent="0">
              <a:buNone/>
            </a:pPr>
            <a:r>
              <a:rPr lang="en-US" altLang="zh-CN" dirty="0" smtClean="0"/>
              <a:t>   ... ]</a:t>
            </a:r>
            <a:endParaRPr lang="en-US" altLang="zh-CN" dirty="0"/>
          </a:p>
          <a:p>
            <a:pPr marL="457200" lvl="1" indent="0">
              <a:buNone/>
            </a:pPr>
            <a:r>
              <a:rPr lang="en-US" altLang="zh-CN" dirty="0"/>
              <a:t>}</a:t>
            </a:r>
          </a:p>
          <a:p>
            <a:endParaRPr lang="zh-CN" altLang="en-US" dirty="0"/>
          </a:p>
        </p:txBody>
      </p:sp>
    </p:spTree>
    <p:extLst>
      <p:ext uri="{BB962C8B-B14F-4D97-AF65-F5344CB8AC3E}">
        <p14:creationId xmlns:p14="http://schemas.microsoft.com/office/powerpoint/2010/main" val="42032556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对象实例的创建</a:t>
            </a:r>
            <a:endParaRPr lang="zh-CN" altLang="en-US" dirty="0"/>
          </a:p>
        </p:txBody>
      </p:sp>
      <p:sp>
        <p:nvSpPr>
          <p:cNvPr id="3" name="内容占位符 2"/>
          <p:cNvSpPr>
            <a:spLocks noGrp="1"/>
          </p:cNvSpPr>
          <p:nvPr>
            <p:ph sz="half" idx="1"/>
          </p:nvPr>
        </p:nvSpPr>
        <p:spPr/>
        <p:txBody>
          <a:bodyPr/>
          <a:lstStyle/>
          <a:p>
            <a:r>
              <a:rPr lang="zh-CN" altLang="en-US" dirty="0" smtClean="0"/>
              <a:t>可以用</a:t>
            </a:r>
            <a:r>
              <a:rPr lang="en-US" altLang="zh-CN" dirty="0" smtClean="0"/>
              <a:t>new</a:t>
            </a:r>
            <a:r>
              <a:rPr lang="zh-CN" altLang="en-US" dirty="0" smtClean="0"/>
              <a:t>运算符来创建一个对象实例</a:t>
            </a:r>
            <a:endParaRPr lang="en-US" altLang="zh-CN" dirty="0" smtClean="0"/>
          </a:p>
          <a:p>
            <a:pPr lvl="1"/>
            <a:r>
              <a:rPr lang="zh-CN" altLang="en-US" dirty="0" smtClean="0"/>
              <a:t>创建</a:t>
            </a:r>
            <a:r>
              <a:rPr lang="zh-CN" altLang="en-US" dirty="0"/>
              <a:t>一个对象后，可以</a:t>
            </a:r>
            <a:r>
              <a:rPr lang="zh-CN" altLang="en-US" dirty="0" smtClean="0"/>
              <a:t>用</a:t>
            </a:r>
            <a:r>
              <a:rPr lang="en-US" altLang="zh-CN" dirty="0" smtClean="0"/>
              <a:t>-&gt;</a:t>
            </a:r>
            <a:r>
              <a:rPr lang="zh-CN" altLang="en-US" dirty="0" smtClean="0"/>
              <a:t>符号来访问其属性</a:t>
            </a:r>
            <a:r>
              <a:rPr lang="zh-CN" altLang="en-US" dirty="0"/>
              <a:t>和</a:t>
            </a:r>
            <a:r>
              <a:rPr lang="zh-CN" altLang="en-US" dirty="0" smtClean="0"/>
              <a:t>方法</a:t>
            </a:r>
            <a:endParaRPr lang="en-US" altLang="zh-CN" dirty="0" smtClean="0"/>
          </a:p>
          <a:p>
            <a:pPr lvl="1"/>
            <a:r>
              <a:rPr lang="zh-CN" altLang="en-US" dirty="0" smtClean="0"/>
              <a:t>可以将引用对象实例的变量赋给另一个变量，此时两者指向同一个对象实例</a:t>
            </a:r>
            <a:r>
              <a:rPr lang="en-US" altLang="zh-CN" dirty="0" smtClean="0"/>
              <a:t>	</a:t>
            </a:r>
          </a:p>
          <a:p>
            <a:pPr lvl="1"/>
            <a:r>
              <a:rPr lang="en-US" altLang="zh-CN" dirty="0" smtClean="0">
                <a:hlinkClick r:id="rId2" action="ppaction://hlinkfile"/>
              </a:rPr>
              <a:t>example</a:t>
            </a:r>
            <a:endParaRPr lang="en-US" altLang="zh-CN" dirty="0"/>
          </a:p>
        </p:txBody>
      </p:sp>
      <p:pic>
        <p:nvPicPr>
          <p:cNvPr id="5" name="内容占位符 4"/>
          <p:cNvPicPr>
            <a:picLocks noGrp="1" noChangeAspect="1"/>
          </p:cNvPicPr>
          <p:nvPr>
            <p:ph sz="half" idx="2"/>
          </p:nvPr>
        </p:nvPicPr>
        <p:blipFill>
          <a:blip r:embed="rId3"/>
          <a:stretch>
            <a:fillRect/>
          </a:stretch>
        </p:blipFill>
        <p:spPr>
          <a:xfrm>
            <a:off x="6400800" y="2667692"/>
            <a:ext cx="5080000" cy="2589416"/>
          </a:xfrm>
          <a:prstGeom prst="rect">
            <a:avLst/>
          </a:prstGeom>
        </p:spPr>
      </p:pic>
    </p:spTree>
    <p:extLst>
      <p:ext uri="{BB962C8B-B14F-4D97-AF65-F5344CB8AC3E}">
        <p14:creationId xmlns:p14="http://schemas.microsoft.com/office/powerpoint/2010/main" val="289365969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对象实例的创建</a:t>
            </a:r>
          </a:p>
        </p:txBody>
      </p:sp>
      <p:sp>
        <p:nvSpPr>
          <p:cNvPr id="4" name="内容占位符 3"/>
          <p:cNvSpPr>
            <a:spLocks noGrp="1"/>
          </p:cNvSpPr>
          <p:nvPr>
            <p:ph sz="half" idx="1"/>
          </p:nvPr>
        </p:nvSpPr>
        <p:spPr/>
        <p:txBody>
          <a:bodyPr/>
          <a:lstStyle/>
          <a:p>
            <a:r>
              <a:rPr lang="zh-CN" altLang="en-US" dirty="0"/>
              <a:t>可以用</a:t>
            </a:r>
            <a:r>
              <a:rPr lang="en-US" altLang="zh-CN" dirty="0"/>
              <a:t>clone</a:t>
            </a:r>
            <a:r>
              <a:rPr lang="zh-CN" altLang="en-US" dirty="0"/>
              <a:t>运算符来创建一个已有对象实例的浅复制副本</a:t>
            </a:r>
            <a:r>
              <a:rPr lang="en-US" altLang="zh-CN" dirty="0"/>
              <a:t>	</a:t>
            </a:r>
            <a:endParaRPr lang="en-US" altLang="zh-CN" dirty="0" smtClean="0"/>
          </a:p>
          <a:p>
            <a:pPr lvl="1"/>
            <a:r>
              <a:rPr lang="en-US" altLang="zh-CN" dirty="0" smtClean="0">
                <a:hlinkClick r:id="rId2" action="ppaction://hlinkfile"/>
              </a:rPr>
              <a:t>example</a:t>
            </a:r>
            <a:endParaRPr lang="en-US" altLang="zh-CN" dirty="0"/>
          </a:p>
          <a:p>
            <a:r>
              <a:rPr lang="zh-CN" altLang="en-US" dirty="0"/>
              <a:t>在对象实例中，</a:t>
            </a:r>
            <a:r>
              <a:rPr lang="en-US" altLang="zh-CN" dirty="0"/>
              <a:t>$this</a:t>
            </a:r>
            <a:r>
              <a:rPr lang="zh-CN" altLang="en-US" dirty="0"/>
              <a:t>是对当前对象的引用，可以用于在方法中访问同类中定义的属性和方法</a:t>
            </a:r>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2647456"/>
            <a:ext cx="5080000" cy="2629888"/>
          </a:xfrm>
          <a:prstGeom prst="rect">
            <a:avLst/>
          </a:prstGeom>
        </p:spPr>
      </p:pic>
    </p:spTree>
    <p:extLst>
      <p:ext uri="{BB962C8B-B14F-4D97-AF65-F5344CB8AC3E}">
        <p14:creationId xmlns:p14="http://schemas.microsoft.com/office/powerpoint/2010/main" val="263138181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属性的</a:t>
            </a:r>
            <a:r>
              <a:rPr lang="zh-CN" altLang="en-US" dirty="0" smtClean="0"/>
              <a:t>声明</a:t>
            </a:r>
            <a:endParaRPr lang="zh-CN" altLang="en-US" dirty="0"/>
          </a:p>
        </p:txBody>
      </p:sp>
      <p:sp>
        <p:nvSpPr>
          <p:cNvPr id="3" name="内容占位符 2"/>
          <p:cNvSpPr>
            <a:spLocks noGrp="1"/>
          </p:cNvSpPr>
          <p:nvPr>
            <p:ph sz="half" idx="1"/>
          </p:nvPr>
        </p:nvSpPr>
        <p:spPr/>
        <p:txBody>
          <a:bodyPr/>
          <a:lstStyle/>
          <a:p>
            <a:r>
              <a:rPr lang="zh-CN" altLang="en-US" dirty="0" smtClean="0"/>
              <a:t>属性声明时需注明可视性</a:t>
            </a:r>
            <a:endParaRPr lang="en-US" altLang="zh-CN" dirty="0" smtClean="0"/>
          </a:p>
          <a:p>
            <a:r>
              <a:rPr lang="zh-CN" altLang="en-US" dirty="0"/>
              <a:t>属性声明时可</a:t>
            </a:r>
            <a:r>
              <a:rPr lang="zh-CN" altLang="en-US" dirty="0" smtClean="0"/>
              <a:t>被初始化，但只能使用简单常量</a:t>
            </a:r>
            <a:endParaRPr lang="en-US" altLang="zh-CN" dirty="0" smtClean="0"/>
          </a:p>
          <a:p>
            <a:r>
              <a:rPr lang="zh-CN" altLang="en-US" dirty="0" smtClean="0"/>
              <a:t>当访问属性时，在</a:t>
            </a:r>
            <a:r>
              <a:rPr lang="en-US" altLang="zh-CN" dirty="0" smtClean="0"/>
              <a:t>-&gt;</a:t>
            </a:r>
            <a:r>
              <a:rPr lang="zh-CN" altLang="en-US" dirty="0" smtClean="0"/>
              <a:t>符号后不用加</a:t>
            </a:r>
            <a:r>
              <a:rPr lang="en-US" altLang="zh-CN" dirty="0" smtClean="0"/>
              <a:t>$</a:t>
            </a:r>
            <a:r>
              <a:rPr lang="zh-CN" altLang="en-US" dirty="0" smtClean="0"/>
              <a:t>符号</a:t>
            </a:r>
            <a:endParaRPr lang="en-US" altLang="zh-CN" dirty="0" smtClean="0"/>
          </a:p>
          <a:p>
            <a:r>
              <a:rPr lang="zh-CN" altLang="en-US" dirty="0" smtClean="0"/>
              <a:t>属性可以动态添加</a:t>
            </a:r>
            <a:endParaRPr lang="en-US" altLang="zh-CN" dirty="0" smtClean="0"/>
          </a:p>
          <a:p>
            <a:r>
              <a:rPr lang="zh-CN" altLang="en-US" dirty="0" smtClean="0"/>
              <a:t>属性的显式声明不是必须的</a:t>
            </a:r>
            <a:endParaRPr lang="en-US" altLang="zh-CN" dirty="0" smtClean="0"/>
          </a:p>
          <a:p>
            <a:pPr lvl="1"/>
            <a:r>
              <a:rPr lang="zh-CN" altLang="en-US" dirty="0" smtClean="0"/>
              <a:t>一般建议显式声明</a:t>
            </a:r>
            <a:endParaRPr lang="en-US" altLang="zh-CN" dirty="0" smtClean="0"/>
          </a:p>
          <a:p>
            <a:pPr lvl="1"/>
            <a:r>
              <a:rPr lang="en-US" altLang="zh-CN" dirty="0">
                <a:hlinkClick r:id="rId2"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918825" y="1905000"/>
            <a:ext cx="4043949" cy="4114800"/>
          </a:xfrm>
          <a:prstGeom prst="rect">
            <a:avLst/>
          </a:prstGeom>
        </p:spPr>
      </p:pic>
    </p:spTree>
    <p:extLst>
      <p:ext uri="{BB962C8B-B14F-4D97-AF65-F5344CB8AC3E}">
        <p14:creationId xmlns:p14="http://schemas.microsoft.com/office/powerpoint/2010/main" val="7412063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类常量</a:t>
            </a:r>
            <a:endParaRPr lang="zh-CN" altLang="en-US" dirty="0"/>
          </a:p>
        </p:txBody>
      </p:sp>
      <p:sp>
        <p:nvSpPr>
          <p:cNvPr id="3" name="内容占位符 2"/>
          <p:cNvSpPr>
            <a:spLocks noGrp="1"/>
          </p:cNvSpPr>
          <p:nvPr>
            <p:ph sz="half" idx="1"/>
          </p:nvPr>
        </p:nvSpPr>
        <p:spPr/>
        <p:txBody>
          <a:bodyPr/>
          <a:lstStyle/>
          <a:p>
            <a:r>
              <a:rPr lang="zh-CN" altLang="en-US" dirty="0"/>
              <a:t>可以声明类常量</a:t>
            </a:r>
            <a:endParaRPr lang="en-US" altLang="zh-CN" dirty="0"/>
          </a:p>
          <a:p>
            <a:pPr lvl="1"/>
            <a:r>
              <a:rPr lang="zh-CN" altLang="en-US" dirty="0"/>
              <a:t>用</a:t>
            </a:r>
            <a:r>
              <a:rPr lang="en-US" altLang="zh-CN" dirty="0" err="1"/>
              <a:t>const</a:t>
            </a:r>
            <a:r>
              <a:rPr lang="zh-CN" altLang="en-US" dirty="0"/>
              <a:t>定义，其标识符前不用加</a:t>
            </a:r>
            <a:r>
              <a:rPr lang="en-US" altLang="zh-CN" dirty="0"/>
              <a:t>$</a:t>
            </a:r>
            <a:r>
              <a:rPr lang="zh-CN" altLang="en-US" dirty="0"/>
              <a:t>，同常量</a:t>
            </a:r>
            <a:endParaRPr lang="en-US" altLang="zh-CN" dirty="0"/>
          </a:p>
          <a:p>
            <a:pPr lvl="1"/>
            <a:r>
              <a:rPr lang="zh-CN" altLang="en-US" dirty="0"/>
              <a:t>必须是</a:t>
            </a:r>
            <a:r>
              <a:rPr lang="zh-CN" altLang="en-US" dirty="0" smtClean="0"/>
              <a:t>定值</a:t>
            </a:r>
            <a:endParaRPr lang="en-US" altLang="zh-CN" dirty="0"/>
          </a:p>
          <a:p>
            <a:pPr lvl="1"/>
            <a:r>
              <a:rPr lang="zh-CN" altLang="en-US" dirty="0"/>
              <a:t>在类中可以使用</a:t>
            </a:r>
            <a:r>
              <a:rPr lang="en-US" altLang="zh-CN" dirty="0"/>
              <a:t>self::</a:t>
            </a:r>
            <a:r>
              <a:rPr lang="zh-CN" altLang="en-US" dirty="0"/>
              <a:t>前缀访问</a:t>
            </a:r>
            <a:endParaRPr lang="en-US" altLang="zh-CN" dirty="0"/>
          </a:p>
          <a:p>
            <a:pPr lvl="1"/>
            <a:r>
              <a:rPr lang="zh-CN" altLang="en-US" dirty="0"/>
              <a:t>在类外可以使用</a:t>
            </a:r>
            <a:r>
              <a:rPr lang="en-US" altLang="zh-CN" dirty="0" err="1"/>
              <a:t>className</a:t>
            </a:r>
            <a:r>
              <a:rPr lang="en-US" altLang="zh-CN" dirty="0"/>
              <a:t>::</a:t>
            </a:r>
            <a:r>
              <a:rPr lang="zh-CN" altLang="en-US" dirty="0"/>
              <a:t>前缀访问</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706158" y="1905000"/>
            <a:ext cx="4469284" cy="4114800"/>
          </a:xfrm>
          <a:prstGeom prst="rect">
            <a:avLst/>
          </a:prstGeom>
        </p:spPr>
      </p:pic>
    </p:spTree>
    <p:extLst>
      <p:ext uri="{BB962C8B-B14F-4D97-AF65-F5344CB8AC3E}">
        <p14:creationId xmlns:p14="http://schemas.microsoft.com/office/powerpoint/2010/main" val="24038889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a:t>
            </a:r>
            <a:endParaRPr lang="zh-CN" altLang="en-US" dirty="0"/>
          </a:p>
        </p:txBody>
      </p:sp>
      <p:sp>
        <p:nvSpPr>
          <p:cNvPr id="3" name="内容占位符 2"/>
          <p:cNvSpPr>
            <a:spLocks noGrp="1"/>
          </p:cNvSpPr>
          <p:nvPr>
            <p:ph sz="half" idx="1"/>
          </p:nvPr>
        </p:nvSpPr>
        <p:spPr/>
        <p:txBody>
          <a:bodyPr/>
          <a:lstStyle/>
          <a:p>
            <a:r>
              <a:rPr lang="zh-CN" altLang="en-US" dirty="0" smtClean="0"/>
              <a:t>函数定义时可以不规定可视化，此时默认为</a:t>
            </a:r>
            <a:r>
              <a:rPr lang="en-US" altLang="zh-CN" dirty="0" smtClean="0"/>
              <a:t>public</a:t>
            </a:r>
          </a:p>
          <a:p>
            <a:r>
              <a:rPr lang="zh-CN" altLang="en-US" dirty="0" smtClean="0"/>
              <a:t>构造函数是用来初始化类属性的特殊函数</a:t>
            </a:r>
            <a:endParaRPr lang="en-US" altLang="zh-CN" dirty="0" smtClean="0"/>
          </a:p>
          <a:p>
            <a:r>
              <a:rPr lang="zh-CN" altLang="en-US" dirty="0" smtClean="0"/>
              <a:t>是类中名为</a:t>
            </a:r>
            <a:r>
              <a:rPr lang="en-US" altLang="zh-CN" dirty="0" smtClean="0"/>
              <a:t>_ _construct()</a:t>
            </a:r>
            <a:r>
              <a:rPr lang="zh-CN" altLang="en-US" dirty="0" smtClean="0"/>
              <a:t>的函数</a:t>
            </a:r>
            <a:endParaRPr lang="en-US" altLang="zh-CN" dirty="0" smtClean="0"/>
          </a:p>
          <a:p>
            <a:r>
              <a:rPr lang="zh-CN" altLang="en-US" dirty="0" smtClean="0"/>
              <a:t>老版本中，构造函数名字与类名相同</a:t>
            </a:r>
            <a:endParaRPr lang="en-US" altLang="zh-CN" dirty="0" smtClean="0"/>
          </a:p>
          <a:p>
            <a:r>
              <a:rPr lang="en-US" altLang="zh-CN" dirty="0">
                <a:hlinkClick r:id="rId3"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734521"/>
            <a:ext cx="5080000" cy="2455758"/>
          </a:xfrm>
          <a:prstGeom prst="rect">
            <a:avLst/>
          </a:prstGeom>
        </p:spPr>
      </p:pic>
    </p:spTree>
    <p:extLst>
      <p:ext uri="{BB962C8B-B14F-4D97-AF65-F5344CB8AC3E}">
        <p14:creationId xmlns:p14="http://schemas.microsoft.com/office/powerpoint/2010/main" val="39856255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析构函数</a:t>
            </a:r>
            <a:endParaRPr lang="zh-CN" altLang="en-US" dirty="0"/>
          </a:p>
        </p:txBody>
      </p:sp>
      <p:sp>
        <p:nvSpPr>
          <p:cNvPr id="3" name="内容占位符 2"/>
          <p:cNvSpPr>
            <a:spLocks noGrp="1"/>
          </p:cNvSpPr>
          <p:nvPr>
            <p:ph idx="1"/>
          </p:nvPr>
        </p:nvSpPr>
        <p:spPr/>
        <p:txBody>
          <a:bodyPr/>
          <a:lstStyle/>
          <a:p>
            <a:r>
              <a:rPr lang="zh-CN" altLang="en-US" dirty="0"/>
              <a:t>析构函数会在到某个对象的所有引用都被删除或者当对象被显式销毁时</a:t>
            </a:r>
            <a:r>
              <a:rPr lang="zh-CN" altLang="en-US" dirty="0" smtClean="0"/>
              <a:t>执行</a:t>
            </a:r>
            <a:endParaRPr lang="en-US" altLang="zh-CN" dirty="0" smtClean="0"/>
          </a:p>
          <a:p>
            <a:r>
              <a:rPr lang="zh-CN" altLang="en-US" dirty="0" smtClean="0"/>
              <a:t>因为</a:t>
            </a:r>
            <a:r>
              <a:rPr lang="en-US" altLang="zh-CN" dirty="0" smtClean="0"/>
              <a:t>PHP</a:t>
            </a:r>
            <a:r>
              <a:rPr lang="zh-CN" altLang="en-US" dirty="0" smtClean="0"/>
              <a:t>本身会在程序执行结束时自动清理所有资源，所以析构函数作用有限</a:t>
            </a:r>
            <a:endParaRPr lang="en-US" altLang="zh-CN" dirty="0" smtClean="0"/>
          </a:p>
          <a:p>
            <a:r>
              <a:rPr lang="zh-CN" altLang="en-US" dirty="0"/>
              <a:t>析</a:t>
            </a:r>
            <a:r>
              <a:rPr lang="zh-CN" altLang="en-US" dirty="0" smtClean="0"/>
              <a:t>构函数是一个名为</a:t>
            </a:r>
            <a:r>
              <a:rPr lang="en-US" altLang="zh-CN" dirty="0" smtClean="0"/>
              <a:t>_ _destruct()</a:t>
            </a:r>
            <a:r>
              <a:rPr lang="zh-CN" altLang="en-US" dirty="0" smtClean="0"/>
              <a:t>的函数</a:t>
            </a:r>
            <a:endParaRPr lang="en-US" altLang="zh-CN" dirty="0" smtClean="0"/>
          </a:p>
          <a:p>
            <a:endParaRPr lang="zh-CN" altLang="en-US" dirty="0"/>
          </a:p>
        </p:txBody>
      </p:sp>
    </p:spTree>
    <p:extLst>
      <p:ext uri="{BB962C8B-B14F-4D97-AF65-F5344CB8AC3E}">
        <p14:creationId xmlns:p14="http://schemas.microsoft.com/office/powerpoint/2010/main" val="3547879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zh-CN" altLang="en-US" dirty="0"/>
              <a:t>访问</a:t>
            </a:r>
            <a:r>
              <a:rPr lang="zh-CN" altLang="en-US" dirty="0" smtClean="0"/>
              <a:t>控制</a:t>
            </a:r>
            <a:r>
              <a:rPr lang="en-US" altLang="zh-CN" dirty="0" smtClean="0"/>
              <a:t>*</a:t>
            </a:r>
            <a:endParaRPr lang="zh-CN" altLang="en-US" dirty="0"/>
          </a:p>
        </p:txBody>
      </p:sp>
      <p:sp>
        <p:nvSpPr>
          <p:cNvPr id="1371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授权</a:t>
            </a:r>
            <a:endParaRPr lang="en-US" altLang="zh-CN" dirty="0"/>
          </a:p>
          <a:p>
            <a:pPr lvl="1"/>
            <a:r>
              <a:rPr lang="zh-CN" altLang="en-US" dirty="0"/>
              <a:t>决定那些用户可访问特定资源</a:t>
            </a:r>
          </a:p>
          <a:p>
            <a:pPr lvl="1"/>
            <a:r>
              <a:rPr lang="zh-CN" altLang="en-US" dirty="0"/>
              <a:t>授权策略一般用访问控制</a:t>
            </a:r>
            <a:r>
              <a:rPr lang="zh-CN" altLang="en-US" dirty="0" smtClean="0"/>
              <a:t>列表（</a:t>
            </a:r>
            <a:r>
              <a:rPr lang="en-US" altLang="zh-CN" dirty="0" smtClean="0"/>
              <a:t>ACL</a:t>
            </a:r>
            <a:r>
              <a:rPr lang="zh-CN" altLang="en-US" dirty="0" smtClean="0"/>
              <a:t>）表示，</a:t>
            </a:r>
            <a:r>
              <a:rPr lang="en-US" altLang="zh-CN" dirty="0" smtClean="0"/>
              <a:t>ACL</a:t>
            </a:r>
            <a:r>
              <a:rPr lang="zh-CN" altLang="en-US" dirty="0"/>
              <a:t>可用于一个或者一组用户</a:t>
            </a:r>
          </a:p>
          <a:p>
            <a:pPr lvl="1"/>
            <a:r>
              <a:rPr lang="zh-CN" altLang="en-US" dirty="0"/>
              <a:t>授权依据可以</a:t>
            </a:r>
            <a:r>
              <a:rPr lang="zh-CN" altLang="en-US" dirty="0" smtClean="0"/>
              <a:t>是</a:t>
            </a:r>
            <a:endParaRPr lang="en-US" altLang="zh-CN" dirty="0"/>
          </a:p>
          <a:p>
            <a:pPr lvl="2"/>
            <a:r>
              <a:rPr lang="zh-CN" altLang="en-US" dirty="0"/>
              <a:t>用户名</a:t>
            </a:r>
          </a:p>
          <a:p>
            <a:pPr lvl="2"/>
            <a:r>
              <a:rPr lang="en-US" altLang="zh-CN" dirty="0"/>
              <a:t>HTTP</a:t>
            </a:r>
            <a:r>
              <a:rPr lang="zh-CN" altLang="en-US" dirty="0"/>
              <a:t>其他</a:t>
            </a:r>
            <a:r>
              <a:rPr lang="zh-CN" altLang="en-US" dirty="0" smtClean="0"/>
              <a:t>信息，如</a:t>
            </a:r>
            <a:r>
              <a:rPr lang="zh-CN" altLang="en-US" dirty="0"/>
              <a:t>客户机名称或者</a:t>
            </a:r>
            <a:r>
              <a:rPr lang="en-US" altLang="zh-CN" dirty="0"/>
              <a:t>IP</a:t>
            </a:r>
            <a:r>
              <a:rPr lang="zh-CN" altLang="en-US" dirty="0" smtClean="0"/>
              <a:t>地址</a:t>
            </a:r>
            <a:r>
              <a:rPr lang="zh-CN" altLang="en-US" dirty="0"/>
              <a:t>（</a:t>
            </a:r>
            <a:r>
              <a:rPr lang="zh-CN" altLang="en-US" dirty="0" smtClean="0"/>
              <a:t>危险策略</a:t>
            </a:r>
            <a:r>
              <a:rPr lang="zh-CN" altLang="en-US" dirty="0"/>
              <a:t>）</a:t>
            </a:r>
            <a:endParaRPr lang="en-US" altLang="zh-CN" dirty="0"/>
          </a:p>
          <a:p>
            <a:pPr lvl="1"/>
            <a:r>
              <a:rPr lang="zh-CN" altLang="en-US" dirty="0"/>
              <a:t>验证和授权开销</a:t>
            </a:r>
            <a:r>
              <a:rPr lang="zh-CN" altLang="en-US" dirty="0" smtClean="0"/>
              <a:t>很大，应</a:t>
            </a:r>
            <a:r>
              <a:rPr lang="zh-CN" altLang="en-US" dirty="0"/>
              <a:t>尽可能使用最小化验证</a:t>
            </a:r>
          </a:p>
        </p:txBody>
      </p:sp>
    </p:spTree>
    <p:extLst>
      <p:ext uri="{BB962C8B-B14F-4D97-AF65-F5344CB8AC3E}">
        <p14:creationId xmlns:p14="http://schemas.microsoft.com/office/powerpoint/2010/main" val="2506681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魔术方法</a:t>
            </a:r>
            <a:endParaRPr lang="zh-CN" altLang="en-US" dirty="0"/>
          </a:p>
        </p:txBody>
      </p:sp>
      <p:sp>
        <p:nvSpPr>
          <p:cNvPr id="3" name="内容占位符 2"/>
          <p:cNvSpPr>
            <a:spLocks noGrp="1"/>
          </p:cNvSpPr>
          <p:nvPr>
            <p:ph idx="1"/>
          </p:nvPr>
        </p:nvSpPr>
        <p:spPr/>
        <p:txBody>
          <a:bodyPr/>
          <a:lstStyle/>
          <a:p>
            <a:r>
              <a:rPr lang="en-US" altLang="zh-CN" dirty="0"/>
              <a:t>PHP </a:t>
            </a:r>
            <a:r>
              <a:rPr lang="zh-CN" altLang="en-US" dirty="0"/>
              <a:t>将所有以 </a:t>
            </a:r>
            <a:r>
              <a:rPr lang="en-US" altLang="zh-CN" dirty="0" smtClean="0"/>
              <a:t>_ _</a:t>
            </a:r>
            <a:r>
              <a:rPr lang="zh-CN" altLang="en-US" dirty="0"/>
              <a:t>（两个下划线）开头的类方法保留为魔术</a:t>
            </a:r>
            <a:r>
              <a:rPr lang="zh-CN" altLang="en-US" dirty="0" smtClean="0"/>
              <a:t>方法</a:t>
            </a:r>
            <a:endParaRPr lang="en-US" altLang="zh-CN" dirty="0" smtClean="0"/>
          </a:p>
          <a:p>
            <a:r>
              <a:rPr lang="zh-CN" altLang="en-US" dirty="0" smtClean="0"/>
              <a:t>主要的魔术方法包括</a:t>
            </a:r>
            <a:r>
              <a:rPr lang="en-US" altLang="zh-CN" dirty="0"/>
              <a:t>__construct()</a:t>
            </a:r>
            <a:r>
              <a:rPr lang="zh-CN" altLang="en-US" dirty="0" smtClean="0"/>
              <a:t>， </a:t>
            </a:r>
            <a:r>
              <a:rPr lang="en-US" altLang="zh-CN" dirty="0"/>
              <a:t>__destruct()</a:t>
            </a:r>
            <a:r>
              <a:rPr lang="zh-CN" altLang="en-US" dirty="0" smtClean="0"/>
              <a:t>，</a:t>
            </a:r>
            <a:r>
              <a:rPr lang="en-US" altLang="zh-CN" dirty="0" smtClean="0"/>
              <a:t>__</a:t>
            </a:r>
            <a:r>
              <a:rPr lang="en-US" altLang="zh-CN" dirty="0"/>
              <a:t>call()</a:t>
            </a:r>
            <a:r>
              <a:rPr lang="zh-CN" altLang="en-US" dirty="0" smtClean="0"/>
              <a:t>，</a:t>
            </a:r>
            <a:r>
              <a:rPr lang="en-US" altLang="zh-CN" dirty="0" smtClean="0"/>
              <a:t>__</a:t>
            </a:r>
            <a:r>
              <a:rPr lang="en-US" altLang="zh-CN" dirty="0" err="1"/>
              <a:t>callStatic</a:t>
            </a:r>
            <a:r>
              <a:rPr lang="en-US" altLang="zh-CN" dirty="0"/>
              <a:t>()</a:t>
            </a:r>
            <a:r>
              <a:rPr lang="zh-CN" altLang="en-US" dirty="0"/>
              <a:t>，   </a:t>
            </a:r>
            <a:r>
              <a:rPr lang="en-US" altLang="zh-CN" dirty="0"/>
              <a:t>__get()</a:t>
            </a:r>
            <a:r>
              <a:rPr lang="zh-CN" altLang="en-US" dirty="0" smtClean="0"/>
              <a:t>，</a:t>
            </a:r>
            <a:r>
              <a:rPr lang="en-US" altLang="zh-CN" dirty="0" smtClean="0"/>
              <a:t>__</a:t>
            </a:r>
            <a:r>
              <a:rPr lang="en-US" altLang="zh-CN" dirty="0"/>
              <a:t>set()</a:t>
            </a:r>
            <a:r>
              <a:rPr lang="zh-CN" altLang="en-US" dirty="0" smtClean="0"/>
              <a:t>， </a:t>
            </a:r>
            <a:r>
              <a:rPr lang="en-US" altLang="zh-CN" dirty="0"/>
              <a:t>__</a:t>
            </a:r>
            <a:r>
              <a:rPr lang="en-US" altLang="zh-CN" dirty="0" err="1"/>
              <a:t>isset</a:t>
            </a:r>
            <a:r>
              <a:rPr lang="en-US" altLang="zh-CN" dirty="0"/>
              <a:t>()</a:t>
            </a:r>
            <a:r>
              <a:rPr lang="zh-CN" altLang="en-US" dirty="0" smtClean="0"/>
              <a:t>，</a:t>
            </a:r>
            <a:r>
              <a:rPr lang="en-US" altLang="zh-CN" dirty="0" smtClean="0"/>
              <a:t>__</a:t>
            </a:r>
            <a:r>
              <a:rPr lang="en-US" altLang="zh-CN" dirty="0"/>
              <a:t>unset()</a:t>
            </a:r>
            <a:r>
              <a:rPr lang="zh-CN" altLang="en-US" dirty="0"/>
              <a:t>，   </a:t>
            </a:r>
            <a:r>
              <a:rPr lang="en-US" altLang="zh-CN" dirty="0"/>
              <a:t>__sleep()</a:t>
            </a:r>
            <a:r>
              <a:rPr lang="zh-CN" altLang="en-US" dirty="0" smtClean="0"/>
              <a:t>，</a:t>
            </a:r>
            <a:r>
              <a:rPr lang="en-US" altLang="zh-CN" dirty="0" smtClean="0"/>
              <a:t>__</a:t>
            </a:r>
            <a:r>
              <a:rPr lang="en-US" altLang="zh-CN" dirty="0"/>
              <a:t>wakeup()</a:t>
            </a:r>
            <a:r>
              <a:rPr lang="zh-CN" altLang="en-US" dirty="0" smtClean="0"/>
              <a:t>， </a:t>
            </a:r>
            <a:r>
              <a:rPr lang="en-US" altLang="zh-CN" dirty="0"/>
              <a:t>__</a:t>
            </a:r>
            <a:r>
              <a:rPr lang="en-US" altLang="zh-CN" dirty="0" err="1"/>
              <a:t>toString</a:t>
            </a:r>
            <a:r>
              <a:rPr lang="en-US" altLang="zh-CN" dirty="0"/>
              <a:t>()</a:t>
            </a:r>
            <a:r>
              <a:rPr lang="zh-CN" altLang="en-US" dirty="0"/>
              <a:t>，   </a:t>
            </a:r>
            <a:r>
              <a:rPr lang="en-US" altLang="zh-CN" dirty="0"/>
              <a:t>__invoke()</a:t>
            </a:r>
            <a:r>
              <a:rPr lang="zh-CN" altLang="en-US" dirty="0" smtClean="0"/>
              <a:t>， </a:t>
            </a:r>
            <a:r>
              <a:rPr lang="en-US" altLang="zh-CN" dirty="0"/>
              <a:t>__</a:t>
            </a:r>
            <a:r>
              <a:rPr lang="en-US" altLang="zh-CN" dirty="0" err="1"/>
              <a:t>set_state</a:t>
            </a:r>
            <a:r>
              <a:rPr lang="en-US" altLang="zh-CN" dirty="0"/>
              <a:t>()</a:t>
            </a:r>
            <a:r>
              <a:rPr lang="zh-CN" altLang="en-US" dirty="0" smtClean="0"/>
              <a:t>， </a:t>
            </a:r>
            <a:r>
              <a:rPr lang="en-US" altLang="zh-CN" dirty="0"/>
              <a:t>__clone() </a:t>
            </a:r>
            <a:r>
              <a:rPr lang="zh-CN" altLang="en-US" dirty="0"/>
              <a:t>和    </a:t>
            </a:r>
            <a:r>
              <a:rPr lang="en-US" altLang="zh-CN" dirty="0"/>
              <a:t>__</a:t>
            </a:r>
            <a:r>
              <a:rPr lang="en-US" altLang="zh-CN" dirty="0" err="1"/>
              <a:t>debugInfo</a:t>
            </a:r>
            <a:r>
              <a:rPr lang="en-US" altLang="zh-CN" dirty="0"/>
              <a:t>() </a:t>
            </a:r>
            <a:r>
              <a:rPr lang="zh-CN" altLang="en-US" dirty="0" smtClean="0"/>
              <a:t>等</a:t>
            </a:r>
            <a:endParaRPr lang="zh-CN" altLang="en-US" dirty="0"/>
          </a:p>
        </p:txBody>
      </p:sp>
    </p:spTree>
    <p:extLst>
      <p:ext uri="{BB962C8B-B14F-4D97-AF65-F5344CB8AC3E}">
        <p14:creationId xmlns:p14="http://schemas.microsoft.com/office/powerpoint/2010/main" val="247562835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a:t>
            </a:r>
            <a:r>
              <a:rPr lang="zh-CN" altLang="en-US" dirty="0"/>
              <a:t>属性</a:t>
            </a:r>
            <a:r>
              <a:rPr lang="zh-CN" altLang="en-US" dirty="0" smtClean="0"/>
              <a:t>和方法</a:t>
            </a:r>
            <a:endParaRPr lang="zh-CN" altLang="en-US" dirty="0"/>
          </a:p>
        </p:txBody>
      </p:sp>
      <p:sp>
        <p:nvSpPr>
          <p:cNvPr id="3" name="内容占位符 2"/>
          <p:cNvSpPr>
            <a:spLocks noGrp="1"/>
          </p:cNvSpPr>
          <p:nvPr>
            <p:ph sz="half" idx="1"/>
          </p:nvPr>
        </p:nvSpPr>
        <p:spPr>
          <a:xfrm>
            <a:off x="1117600" y="1905000"/>
            <a:ext cx="5410448" cy="4114800"/>
          </a:xfrm>
        </p:spPr>
        <p:txBody>
          <a:bodyPr/>
          <a:lstStyle/>
          <a:p>
            <a:r>
              <a:rPr lang="zh-CN" altLang="en-US" dirty="0" smtClean="0"/>
              <a:t>可以使用</a:t>
            </a:r>
            <a:r>
              <a:rPr lang="en-US" altLang="zh-CN" dirty="0" smtClean="0"/>
              <a:t>static</a:t>
            </a:r>
            <a:r>
              <a:rPr lang="zh-CN" altLang="en-US" dirty="0" smtClean="0"/>
              <a:t>关键字来声明静态属性和方法</a:t>
            </a:r>
            <a:endParaRPr lang="en-US" altLang="zh-CN" dirty="0" smtClean="0"/>
          </a:p>
          <a:p>
            <a:r>
              <a:rPr lang="zh-CN" altLang="en-US" dirty="0" smtClean="0"/>
              <a:t>静态属性和方法默认是</a:t>
            </a:r>
            <a:r>
              <a:rPr lang="en-US" altLang="zh-CN" dirty="0" smtClean="0"/>
              <a:t>public</a:t>
            </a:r>
            <a:r>
              <a:rPr lang="zh-CN" altLang="en-US" dirty="0" smtClean="0"/>
              <a:t>的</a:t>
            </a:r>
            <a:endParaRPr lang="en-US" altLang="zh-CN" dirty="0" smtClean="0"/>
          </a:p>
          <a:p>
            <a:r>
              <a:rPr lang="zh-CN" altLang="en-US" dirty="0" smtClean="0"/>
              <a:t>静态属性属于类属性，不能由对象实例通过</a:t>
            </a:r>
            <a:r>
              <a:rPr lang="en-US" altLang="zh-CN" dirty="0" smtClean="0"/>
              <a:t>-&gt;</a:t>
            </a:r>
            <a:r>
              <a:rPr lang="zh-CN" altLang="en-US" dirty="0" smtClean="0"/>
              <a:t>符号访问，但可以在类中使用</a:t>
            </a:r>
            <a:r>
              <a:rPr lang="en-US" altLang="zh-CN" dirty="0" smtClean="0"/>
              <a:t>self::</a:t>
            </a:r>
            <a:r>
              <a:rPr lang="zh-CN" altLang="en-US" dirty="0" smtClean="0"/>
              <a:t>前缀访问</a:t>
            </a:r>
            <a:r>
              <a:rPr lang="zh-CN" altLang="en-US" dirty="0"/>
              <a:t>，在类</a:t>
            </a:r>
            <a:r>
              <a:rPr lang="zh-CN" altLang="en-US" dirty="0" smtClean="0"/>
              <a:t>外使用</a:t>
            </a:r>
            <a:r>
              <a:rPr lang="en-US" altLang="zh-CN" dirty="0" err="1"/>
              <a:t>className</a:t>
            </a:r>
            <a:r>
              <a:rPr lang="en-US" altLang="zh-CN" dirty="0"/>
              <a:t>::</a:t>
            </a:r>
            <a:r>
              <a:rPr lang="zh-CN" altLang="en-US" dirty="0"/>
              <a:t>前缀</a:t>
            </a:r>
            <a:r>
              <a:rPr lang="zh-CN" altLang="en-US" dirty="0" smtClean="0"/>
              <a:t>访问</a:t>
            </a:r>
            <a:endParaRPr lang="en-US" altLang="zh-CN" dirty="0" smtClean="0"/>
          </a:p>
          <a:p>
            <a:r>
              <a:rPr lang="zh-CN" altLang="en-US" dirty="0" smtClean="0"/>
              <a:t>静态方法中不能使用</a:t>
            </a:r>
            <a:r>
              <a:rPr lang="en-US" altLang="zh-CN" dirty="0" smtClean="0"/>
              <a:t>$this</a:t>
            </a:r>
          </a:p>
          <a:p>
            <a:r>
              <a:rPr lang="en-US" altLang="zh-CN" dirty="0" smtClean="0">
                <a:hlinkClick r:id="rId2"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7343455" y="1905000"/>
            <a:ext cx="3610615" cy="4114800"/>
          </a:xfrm>
          <a:prstGeom prst="rect">
            <a:avLst/>
          </a:prstGeom>
        </p:spPr>
      </p:pic>
    </p:spTree>
    <p:extLst>
      <p:ext uri="{BB962C8B-B14F-4D97-AF65-F5344CB8AC3E}">
        <p14:creationId xmlns:p14="http://schemas.microsoft.com/office/powerpoint/2010/main" val="6940131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sp>
        <p:nvSpPr>
          <p:cNvPr id="3" name="内容占位符 2"/>
          <p:cNvSpPr>
            <a:spLocks noGrp="1"/>
          </p:cNvSpPr>
          <p:nvPr>
            <p:ph idx="1"/>
          </p:nvPr>
        </p:nvSpPr>
        <p:spPr/>
        <p:txBody>
          <a:bodyPr/>
          <a:lstStyle/>
          <a:p>
            <a:r>
              <a:rPr lang="zh-CN" altLang="en-US" dirty="0" smtClean="0"/>
              <a:t>可以在类定义中使用</a:t>
            </a:r>
            <a:r>
              <a:rPr lang="en-US" altLang="zh-CN" dirty="0" smtClean="0"/>
              <a:t>extends</a:t>
            </a:r>
            <a:r>
              <a:rPr lang="zh-CN" altLang="en-US" dirty="0" smtClean="0"/>
              <a:t>关键字实现继承</a:t>
            </a:r>
            <a:endParaRPr lang="en-US" altLang="zh-CN" dirty="0" smtClean="0"/>
          </a:p>
          <a:p>
            <a:pPr lvl="1"/>
            <a:r>
              <a:rPr lang="en-US" altLang="zh-CN" dirty="0" smtClean="0"/>
              <a:t>extends</a:t>
            </a:r>
            <a:r>
              <a:rPr lang="zh-CN" altLang="en-US" dirty="0" smtClean="0"/>
              <a:t>后是基类的名字</a:t>
            </a:r>
            <a:endParaRPr lang="en-US" altLang="zh-CN" dirty="0" smtClean="0"/>
          </a:p>
          <a:p>
            <a:pPr lvl="1"/>
            <a:r>
              <a:rPr lang="zh-CN" altLang="en-US" dirty="0" smtClean="0"/>
              <a:t>一般父类应在子类前定义，建议先定义类后使用</a:t>
            </a:r>
            <a:endParaRPr lang="en-US" altLang="zh-CN" dirty="0" smtClean="0"/>
          </a:p>
          <a:p>
            <a:pPr lvl="1"/>
            <a:r>
              <a:rPr lang="zh-CN" altLang="en-US" dirty="0"/>
              <a:t>子</a:t>
            </a:r>
            <a:r>
              <a:rPr lang="zh-CN" altLang="en-US" dirty="0" smtClean="0"/>
              <a:t>类中可以覆盖定义父类的属性或方法</a:t>
            </a:r>
            <a:endParaRPr lang="en-US" altLang="zh-CN" dirty="0" smtClean="0"/>
          </a:p>
          <a:p>
            <a:pPr lvl="1"/>
            <a:r>
              <a:rPr lang="zh-CN" altLang="en-US" dirty="0"/>
              <a:t>子</a:t>
            </a:r>
            <a:r>
              <a:rPr lang="zh-CN" altLang="en-US" dirty="0" smtClean="0"/>
              <a:t>类中如试图访问被覆盖的父类方法，可以使用</a:t>
            </a:r>
            <a:r>
              <a:rPr lang="en-US" altLang="zh-CN" dirty="0" smtClean="0"/>
              <a:t>parent::method()</a:t>
            </a:r>
            <a:r>
              <a:rPr lang="zh-CN" altLang="en-US" dirty="0" smtClean="0"/>
              <a:t>方式访问</a:t>
            </a:r>
            <a:endParaRPr lang="en-US" altLang="zh-CN" dirty="0" smtClean="0"/>
          </a:p>
          <a:p>
            <a:pPr lvl="1"/>
            <a:r>
              <a:rPr lang="zh-CN" altLang="en-US" dirty="0"/>
              <a:t>子</a:t>
            </a:r>
            <a:r>
              <a:rPr lang="zh-CN" altLang="en-US" dirty="0" smtClean="0"/>
              <a:t>类的构造方法中不会默认调用父类的构造方法，必须在第一行手动调用</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9136491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pic>
        <p:nvPicPr>
          <p:cNvPr id="4" name="内容占位符 3"/>
          <p:cNvPicPr>
            <a:picLocks noGrp="1" noChangeAspect="1"/>
          </p:cNvPicPr>
          <p:nvPr>
            <p:ph idx="1"/>
          </p:nvPr>
        </p:nvPicPr>
        <p:blipFill>
          <a:blip r:embed="rId2"/>
          <a:stretch>
            <a:fillRect/>
          </a:stretch>
        </p:blipFill>
        <p:spPr>
          <a:xfrm>
            <a:off x="4214210" y="1905000"/>
            <a:ext cx="4169979" cy="4114800"/>
          </a:xfrm>
          <a:prstGeom prst="rect">
            <a:avLst/>
          </a:prstGeom>
        </p:spPr>
      </p:pic>
    </p:spTree>
    <p:extLst>
      <p:ext uri="{BB962C8B-B14F-4D97-AF65-F5344CB8AC3E}">
        <p14:creationId xmlns:p14="http://schemas.microsoft.com/office/powerpoint/2010/main" val="23355838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可见性</a:t>
            </a:r>
            <a:endParaRPr lang="zh-CN" altLang="en-US" dirty="0"/>
          </a:p>
        </p:txBody>
      </p:sp>
      <p:sp>
        <p:nvSpPr>
          <p:cNvPr id="3" name="内容占位符 2"/>
          <p:cNvSpPr>
            <a:spLocks noGrp="1"/>
          </p:cNvSpPr>
          <p:nvPr>
            <p:ph idx="1"/>
          </p:nvPr>
        </p:nvSpPr>
        <p:spPr/>
        <p:txBody>
          <a:bodyPr/>
          <a:lstStyle/>
          <a:p>
            <a:r>
              <a:rPr lang="zh-CN" altLang="en-US" dirty="0"/>
              <a:t>可以在属性和方法前添加</a:t>
            </a:r>
            <a:r>
              <a:rPr lang="zh-CN" altLang="en-US" dirty="0" smtClean="0"/>
              <a:t>关键字</a:t>
            </a:r>
            <a:r>
              <a:rPr lang="en-US" altLang="zh-CN" dirty="0" smtClean="0"/>
              <a:t>public</a:t>
            </a:r>
            <a:r>
              <a:rPr lang="zh-CN" altLang="en-US" dirty="0"/>
              <a:t>（公有），</a:t>
            </a:r>
            <a:r>
              <a:rPr lang="en-US" altLang="zh-CN" dirty="0"/>
              <a:t>protected</a:t>
            </a:r>
            <a:r>
              <a:rPr lang="zh-CN" altLang="en-US" dirty="0"/>
              <a:t>（受保护）</a:t>
            </a:r>
            <a:r>
              <a:rPr lang="zh-CN" altLang="en-US" dirty="0" smtClean="0"/>
              <a:t>或</a:t>
            </a:r>
            <a:r>
              <a:rPr lang="en-US" altLang="zh-CN" dirty="0" smtClean="0"/>
              <a:t>private</a:t>
            </a:r>
            <a:r>
              <a:rPr lang="zh-CN" altLang="en-US" dirty="0"/>
              <a:t>（私有）来</a:t>
            </a:r>
            <a:r>
              <a:rPr lang="zh-CN" altLang="en-US" dirty="0" smtClean="0"/>
              <a:t>实现可见性</a:t>
            </a:r>
            <a:endParaRPr lang="en-US" altLang="zh-CN" dirty="0" smtClean="0"/>
          </a:p>
          <a:p>
            <a:r>
              <a:rPr lang="en-US" altLang="zh-CN" dirty="0" smtClean="0"/>
              <a:t>public</a:t>
            </a:r>
            <a:r>
              <a:rPr lang="zh-CN" altLang="en-US" dirty="0"/>
              <a:t>：可以在任何地方被</a:t>
            </a:r>
            <a:r>
              <a:rPr lang="zh-CN" altLang="en-US" dirty="0" smtClean="0"/>
              <a:t>访问</a:t>
            </a:r>
            <a:endParaRPr lang="en-US" altLang="zh-CN" dirty="0" smtClean="0"/>
          </a:p>
          <a:p>
            <a:pPr lvl="1"/>
            <a:r>
              <a:rPr lang="zh-CN" altLang="en-US" dirty="0"/>
              <a:t>老</a:t>
            </a:r>
            <a:r>
              <a:rPr lang="zh-CN" altLang="en-US" dirty="0" smtClean="0"/>
              <a:t>版本中的</a:t>
            </a:r>
            <a:r>
              <a:rPr lang="en-US" altLang="zh-CN" dirty="0" err="1" smtClean="0"/>
              <a:t>var</a:t>
            </a:r>
            <a:r>
              <a:rPr lang="zh-CN" altLang="en-US" dirty="0" smtClean="0"/>
              <a:t>相当于</a:t>
            </a:r>
            <a:r>
              <a:rPr lang="en-US" altLang="zh-CN" dirty="0" smtClean="0"/>
              <a:t>public</a:t>
            </a:r>
          </a:p>
          <a:p>
            <a:r>
              <a:rPr lang="en-US" altLang="zh-CN" dirty="0" smtClean="0"/>
              <a:t>protected</a:t>
            </a:r>
            <a:r>
              <a:rPr lang="zh-CN" altLang="en-US" dirty="0"/>
              <a:t>：可以</a:t>
            </a:r>
            <a:r>
              <a:rPr lang="zh-CN" altLang="en-US" dirty="0" smtClean="0"/>
              <a:t>被自身及其</a:t>
            </a:r>
            <a:r>
              <a:rPr lang="zh-CN" altLang="en-US" dirty="0"/>
              <a:t>子类和父类</a:t>
            </a:r>
            <a:r>
              <a:rPr lang="zh-CN" altLang="en-US" dirty="0" smtClean="0"/>
              <a:t>访问</a:t>
            </a:r>
            <a:endParaRPr lang="en-US" altLang="zh-CN" dirty="0" smtClean="0"/>
          </a:p>
          <a:p>
            <a:r>
              <a:rPr lang="en-US" altLang="zh-CN" dirty="0" smtClean="0"/>
              <a:t>private</a:t>
            </a:r>
            <a:r>
              <a:rPr lang="zh-CN" altLang="en-US" dirty="0"/>
              <a:t>：只能被其定义所在的类</a:t>
            </a:r>
            <a:r>
              <a:rPr lang="zh-CN" altLang="en-US" dirty="0" smtClean="0"/>
              <a:t>访问</a:t>
            </a:r>
            <a:endParaRPr lang="en-US" altLang="zh-CN" dirty="0" smtClean="0"/>
          </a:p>
          <a:p>
            <a:r>
              <a:rPr lang="zh-CN" altLang="en-US" dirty="0" smtClean="0"/>
              <a:t>可见性是封装的基础技术</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68711596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6" name="内容占位符 5"/>
          <p:cNvPicPr>
            <a:picLocks noGrp="1" noChangeAspect="1"/>
          </p:cNvPicPr>
          <p:nvPr>
            <p:ph sz="half" idx="1"/>
          </p:nvPr>
        </p:nvPicPr>
        <p:blipFill>
          <a:blip r:embed="rId2"/>
          <a:stretch>
            <a:fillRect/>
          </a:stretch>
        </p:blipFill>
        <p:spPr>
          <a:xfrm>
            <a:off x="1117600" y="2240219"/>
            <a:ext cx="5080000" cy="344436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28868"/>
            <a:ext cx="5080000" cy="3267063"/>
          </a:xfrm>
          <a:prstGeom prst="rect">
            <a:avLst/>
          </a:prstGeom>
        </p:spPr>
      </p:pic>
    </p:spTree>
    <p:extLst>
      <p:ext uri="{BB962C8B-B14F-4D97-AF65-F5344CB8AC3E}">
        <p14:creationId xmlns:p14="http://schemas.microsoft.com/office/powerpoint/2010/main" val="30584330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多态</a:t>
            </a:r>
            <a:endParaRPr lang="zh-CN" altLang="en-US" dirty="0"/>
          </a:p>
        </p:txBody>
      </p:sp>
      <p:sp>
        <p:nvSpPr>
          <p:cNvPr id="3" name="内容占位符 2"/>
          <p:cNvSpPr>
            <a:spLocks noGrp="1"/>
          </p:cNvSpPr>
          <p:nvPr>
            <p:ph idx="1"/>
          </p:nvPr>
        </p:nvSpPr>
        <p:spPr/>
        <p:txBody>
          <a:bodyPr/>
          <a:lstStyle/>
          <a:p>
            <a:r>
              <a:rPr lang="zh-CN" altLang="en-US" dirty="0" smtClean="0"/>
              <a:t>多态一般可以分为重载（</a:t>
            </a:r>
            <a:r>
              <a:rPr lang="en-US" altLang="zh-CN" dirty="0" smtClean="0"/>
              <a:t>overload</a:t>
            </a:r>
            <a:r>
              <a:rPr lang="zh-CN" altLang="en-US" dirty="0" smtClean="0"/>
              <a:t>）和过载（</a:t>
            </a:r>
            <a:r>
              <a:rPr lang="en-US" altLang="zh-CN" dirty="0" smtClean="0"/>
              <a:t>override</a:t>
            </a:r>
            <a:r>
              <a:rPr lang="zh-CN" altLang="en-US" dirty="0" smtClean="0"/>
              <a:t>）两类，核心思想是可以根据变量的不同类型，灵活的选取合适的方法来处理</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36679894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多态</a:t>
            </a:r>
          </a:p>
        </p:txBody>
      </p:sp>
      <p:pic>
        <p:nvPicPr>
          <p:cNvPr id="6" name="内容占位符 5"/>
          <p:cNvPicPr>
            <a:picLocks noGrp="1" noChangeAspect="1"/>
          </p:cNvPicPr>
          <p:nvPr>
            <p:ph sz="half" idx="1"/>
          </p:nvPr>
        </p:nvPicPr>
        <p:blipFill>
          <a:blip r:embed="rId2"/>
          <a:stretch>
            <a:fillRect/>
          </a:stretch>
        </p:blipFill>
        <p:spPr>
          <a:xfrm>
            <a:off x="1117600" y="2510363"/>
            <a:ext cx="5080000" cy="2904073"/>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587987"/>
            <a:ext cx="5080000" cy="748826"/>
          </a:xfrm>
          <a:prstGeom prst="rect">
            <a:avLst/>
          </a:prstGeom>
        </p:spPr>
      </p:pic>
    </p:spTree>
    <p:extLst>
      <p:ext uri="{BB962C8B-B14F-4D97-AF65-F5344CB8AC3E}">
        <p14:creationId xmlns:p14="http://schemas.microsoft.com/office/powerpoint/2010/main" val="105451993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多重继承和接口</a:t>
            </a:r>
            <a:endParaRPr lang="zh-CN" altLang="en-US" dirty="0"/>
          </a:p>
        </p:txBody>
      </p:sp>
      <p:sp>
        <p:nvSpPr>
          <p:cNvPr id="3" name="内容占位符 2"/>
          <p:cNvSpPr>
            <a:spLocks noGrp="1"/>
          </p:cNvSpPr>
          <p:nvPr>
            <p:ph idx="1"/>
          </p:nvPr>
        </p:nvSpPr>
        <p:spPr/>
        <p:txBody>
          <a:bodyPr/>
          <a:lstStyle/>
          <a:p>
            <a:r>
              <a:rPr lang="zh-CN" altLang="en-US" dirty="0" smtClean="0"/>
              <a:t>多重继承是指子类从一个以上父类处继承属性和方法，一般分为多类继承和接口继承</a:t>
            </a:r>
            <a:endParaRPr lang="en-US" altLang="zh-CN" dirty="0" smtClean="0"/>
          </a:p>
          <a:p>
            <a:r>
              <a:rPr lang="en-US" altLang="zh-CN" dirty="0" smtClean="0"/>
              <a:t>PHP</a:t>
            </a:r>
            <a:r>
              <a:rPr lang="zh-CN" altLang="en-US" dirty="0" smtClean="0"/>
              <a:t>仅支持接口继承，通过</a:t>
            </a:r>
            <a:r>
              <a:rPr lang="en-US" altLang="zh-CN" dirty="0" smtClean="0"/>
              <a:t>interface</a:t>
            </a:r>
            <a:r>
              <a:rPr lang="zh-CN" altLang="en-US" dirty="0" smtClean="0"/>
              <a:t>关键字定义</a:t>
            </a:r>
            <a:endParaRPr lang="en-US" altLang="zh-CN" dirty="0" smtClean="0"/>
          </a:p>
          <a:p>
            <a:r>
              <a:rPr lang="zh-CN" altLang="en-US" dirty="0" smtClean="0"/>
              <a:t>接口中可定义常量和方法原型，但不必提供实现，所有方法都必须是</a:t>
            </a:r>
            <a:r>
              <a:rPr lang="en-US" altLang="zh-CN" dirty="0" smtClean="0"/>
              <a:t>public</a:t>
            </a:r>
            <a:r>
              <a:rPr lang="zh-CN" altLang="en-US" dirty="0" smtClean="0"/>
              <a:t>的</a:t>
            </a:r>
            <a:endParaRPr lang="en-US" altLang="zh-CN" dirty="0" smtClean="0"/>
          </a:p>
          <a:p>
            <a:r>
              <a:rPr lang="zh-CN" altLang="en-US" dirty="0" smtClean="0"/>
              <a:t>类实现接口时，必须实现全部接口方法</a:t>
            </a:r>
            <a:endParaRPr lang="en-US" altLang="zh-CN" dirty="0" smtClean="0"/>
          </a:p>
          <a:p>
            <a:r>
              <a:rPr lang="zh-CN" altLang="en-US" dirty="0"/>
              <a:t>接口也可以继承，通过使用 </a:t>
            </a:r>
            <a:r>
              <a:rPr lang="en-US" altLang="zh-CN" dirty="0"/>
              <a:t>extends </a:t>
            </a:r>
            <a:r>
              <a:rPr lang="zh-CN" altLang="en-US" dirty="0" smtClean="0"/>
              <a:t>操作符</a:t>
            </a:r>
            <a:endParaRPr lang="en-US" altLang="zh-CN" dirty="0" smtClean="0"/>
          </a:p>
          <a:p>
            <a:r>
              <a:rPr lang="zh-CN" altLang="en-US" dirty="0"/>
              <a:t>实现多个接口时，接口中的方法不能有重名</a:t>
            </a: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3599709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多重继承和接口</a:t>
            </a:r>
          </a:p>
        </p:txBody>
      </p:sp>
      <p:pic>
        <p:nvPicPr>
          <p:cNvPr id="4" name="内容占位符 3"/>
          <p:cNvPicPr>
            <a:picLocks noGrp="1" noChangeAspect="1"/>
          </p:cNvPicPr>
          <p:nvPr>
            <p:ph idx="1"/>
          </p:nvPr>
        </p:nvPicPr>
        <p:blipFill>
          <a:blip r:embed="rId2"/>
          <a:stretch>
            <a:fillRect/>
          </a:stretch>
        </p:blipFill>
        <p:spPr>
          <a:xfrm>
            <a:off x="2381480" y="1905000"/>
            <a:ext cx="7733840" cy="4114800"/>
          </a:xfrm>
          <a:prstGeom prst="rect">
            <a:avLst/>
          </a:prstGeom>
        </p:spPr>
      </p:pic>
    </p:spTree>
    <p:extLst>
      <p:ext uri="{BB962C8B-B14F-4D97-AF65-F5344CB8AC3E}">
        <p14:creationId xmlns:p14="http://schemas.microsoft.com/office/powerpoint/2010/main" val="1469976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r>
              <a:rPr lang="zh-CN" altLang="en-US" dirty="0"/>
              <a:t>响应消息生成</a:t>
            </a:r>
          </a:p>
        </p:txBody>
      </p:sp>
      <p:sp>
        <p:nvSpPr>
          <p:cNvPr id="13721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服务器可返回的</a:t>
            </a:r>
            <a:r>
              <a:rPr lang="zh-CN" altLang="en-US" dirty="0" smtClean="0"/>
              <a:t>资源</a:t>
            </a:r>
            <a:r>
              <a:rPr lang="en-US" altLang="zh-CN" dirty="0" smtClean="0"/>
              <a:t> </a:t>
            </a:r>
            <a:endParaRPr lang="en-US" altLang="zh-CN" dirty="0"/>
          </a:p>
          <a:p>
            <a:pPr lvl="1"/>
            <a:r>
              <a:rPr lang="zh-CN" altLang="en-US" dirty="0" smtClean="0"/>
              <a:t>响应消息（重定向）</a:t>
            </a:r>
            <a:endParaRPr lang="en-US" altLang="zh-CN" dirty="0" smtClean="0"/>
          </a:p>
          <a:p>
            <a:pPr lvl="1"/>
            <a:r>
              <a:rPr lang="zh-CN" altLang="en-US" dirty="0" smtClean="0"/>
              <a:t>静态</a:t>
            </a:r>
            <a:r>
              <a:rPr lang="zh-CN" altLang="en-US" dirty="0"/>
              <a:t>内容</a:t>
            </a:r>
          </a:p>
          <a:p>
            <a:pPr lvl="1"/>
            <a:r>
              <a:rPr lang="zh-CN" altLang="en-US" dirty="0"/>
              <a:t>动态生成资源</a:t>
            </a:r>
          </a:p>
          <a:p>
            <a:pPr lvl="1">
              <a:buFont typeface="Wingdings" pitchFamily="2" charset="2"/>
              <a:buNone/>
            </a:pPr>
            <a:endParaRPr lang="zh-CN" altLang="en-US" dirty="0"/>
          </a:p>
          <a:p>
            <a:r>
              <a:rPr lang="zh-CN" altLang="en-US" dirty="0"/>
              <a:t>动态生成响应的创建</a:t>
            </a:r>
            <a:r>
              <a:rPr lang="zh-CN" altLang="en-US" dirty="0" smtClean="0"/>
              <a:t>方法</a:t>
            </a:r>
            <a:r>
              <a:rPr lang="en-US" altLang="zh-CN" dirty="0" smtClean="0"/>
              <a:t> </a:t>
            </a:r>
            <a:endParaRPr lang="en-US" altLang="zh-CN" dirty="0"/>
          </a:p>
          <a:p>
            <a:pPr lvl="1"/>
            <a:r>
              <a:rPr lang="zh-CN" altLang="en-US" dirty="0"/>
              <a:t>服务器端嵌入</a:t>
            </a:r>
            <a:r>
              <a:rPr lang="zh-CN" altLang="en-US" dirty="0" smtClean="0"/>
              <a:t>命令</a:t>
            </a:r>
            <a:r>
              <a:rPr lang="zh-CN" altLang="en-US" dirty="0"/>
              <a:t>（</a:t>
            </a:r>
            <a:r>
              <a:rPr lang="en-US" altLang="zh-CN" dirty="0" smtClean="0"/>
              <a:t>Server-side Include</a:t>
            </a:r>
            <a:r>
              <a:rPr lang="zh-CN" altLang="en-US" dirty="0" smtClean="0"/>
              <a:t>，</a:t>
            </a:r>
            <a:r>
              <a:rPr lang="en-US" altLang="zh-CN" dirty="0" smtClean="0"/>
              <a:t> SSI</a:t>
            </a:r>
            <a:r>
              <a:rPr lang="zh-CN" altLang="en-US" dirty="0" smtClean="0"/>
              <a:t>）</a:t>
            </a:r>
            <a:endParaRPr lang="en-US" altLang="zh-CN" dirty="0" smtClean="0"/>
          </a:p>
          <a:p>
            <a:pPr lvl="1"/>
            <a:r>
              <a:rPr lang="zh-CN" altLang="en-US" dirty="0" smtClean="0"/>
              <a:t>服务器端程序</a:t>
            </a:r>
            <a:endParaRPr lang="en-US" altLang="zh-CN" dirty="0" smtClean="0"/>
          </a:p>
          <a:p>
            <a:pPr lvl="1"/>
            <a:r>
              <a:rPr lang="zh-CN" altLang="en-US" dirty="0" smtClean="0"/>
              <a:t>服务器</a:t>
            </a:r>
            <a:r>
              <a:rPr lang="zh-CN" altLang="en-US" dirty="0"/>
              <a:t>端脚本</a:t>
            </a:r>
          </a:p>
        </p:txBody>
      </p:sp>
    </p:spTree>
    <p:extLst>
      <p:ext uri="{BB962C8B-B14F-4D97-AF65-F5344CB8AC3E}">
        <p14:creationId xmlns:p14="http://schemas.microsoft.com/office/powerpoint/2010/main" val="100876360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抽象类</a:t>
            </a:r>
            <a:endParaRPr lang="zh-CN" altLang="en-US" dirty="0"/>
          </a:p>
        </p:txBody>
      </p:sp>
      <p:sp>
        <p:nvSpPr>
          <p:cNvPr id="3" name="内容占位符 2"/>
          <p:cNvSpPr>
            <a:spLocks noGrp="1"/>
          </p:cNvSpPr>
          <p:nvPr>
            <p:ph sz="half" idx="1"/>
          </p:nvPr>
        </p:nvSpPr>
        <p:spPr/>
        <p:txBody>
          <a:bodyPr/>
          <a:lstStyle/>
          <a:p>
            <a:r>
              <a:rPr lang="zh-CN" altLang="en-US" dirty="0" smtClean="0"/>
              <a:t>抽象方法：在父类中仅定义方法名，但没有实现</a:t>
            </a:r>
            <a:endParaRPr lang="en-US" altLang="zh-CN" dirty="0" smtClean="0"/>
          </a:p>
          <a:p>
            <a:r>
              <a:rPr lang="zh-CN" altLang="en-US" dirty="0" smtClean="0"/>
              <a:t>抽象类：类中如果有一个抽象方法，该类就是抽象类</a:t>
            </a:r>
            <a:endParaRPr lang="en-US" altLang="zh-CN" dirty="0" smtClean="0"/>
          </a:p>
          <a:p>
            <a:pPr lvl="1"/>
            <a:r>
              <a:rPr lang="zh-CN" altLang="en-US" dirty="0" smtClean="0"/>
              <a:t>两者均用</a:t>
            </a:r>
            <a:r>
              <a:rPr lang="en-US" altLang="zh-CN" dirty="0" smtClean="0"/>
              <a:t>abstract</a:t>
            </a:r>
            <a:r>
              <a:rPr lang="zh-CN" altLang="en-US" dirty="0" smtClean="0"/>
              <a:t>关键字定义</a:t>
            </a:r>
            <a:endParaRPr lang="en-US" altLang="zh-CN" dirty="0" smtClean="0"/>
          </a:p>
          <a:p>
            <a:pPr lvl="1"/>
            <a:r>
              <a:rPr lang="zh-CN" altLang="en-US" dirty="0"/>
              <a:t>抽象</a:t>
            </a:r>
            <a:r>
              <a:rPr lang="zh-CN" altLang="en-US" dirty="0" smtClean="0"/>
              <a:t>类不能被实例化</a:t>
            </a:r>
            <a:endParaRPr lang="en-US" altLang="zh-CN" dirty="0" smtClean="0"/>
          </a:p>
          <a:p>
            <a:pPr lvl="1"/>
            <a:r>
              <a:rPr lang="zh-CN" altLang="en-US" dirty="0"/>
              <a:t>不</a:t>
            </a:r>
            <a:r>
              <a:rPr lang="zh-CN" altLang="en-US" dirty="0" smtClean="0"/>
              <a:t>能为抽象类提供默认实现</a:t>
            </a:r>
            <a:endParaRPr lang="en-US" altLang="zh-CN" dirty="0" smtClean="0"/>
          </a:p>
          <a:p>
            <a:pPr lvl="1"/>
            <a:r>
              <a:rPr lang="zh-CN" altLang="en-US" dirty="0"/>
              <a:t>子</a:t>
            </a:r>
            <a:r>
              <a:rPr lang="zh-CN" altLang="en-US" dirty="0" smtClean="0"/>
              <a:t>类中方法的实现必须与抽象方法一致或更宽松</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531708" y="1905000"/>
            <a:ext cx="4818184" cy="4114800"/>
          </a:xfrm>
          <a:prstGeom prst="rect">
            <a:avLst/>
          </a:prstGeom>
        </p:spPr>
      </p:pic>
    </p:spTree>
    <p:extLst>
      <p:ext uri="{BB962C8B-B14F-4D97-AF65-F5344CB8AC3E}">
        <p14:creationId xmlns:p14="http://schemas.microsoft.com/office/powerpoint/2010/main" val="286679464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final</a:t>
            </a:r>
            <a:r>
              <a:rPr lang="zh-CN" altLang="en-US" dirty="0" smtClean="0"/>
              <a:t>类和方法</a:t>
            </a:r>
            <a:endParaRPr lang="zh-CN" altLang="en-US" dirty="0"/>
          </a:p>
        </p:txBody>
      </p:sp>
      <p:sp>
        <p:nvSpPr>
          <p:cNvPr id="3" name="内容占位符 2"/>
          <p:cNvSpPr>
            <a:spLocks noGrp="1"/>
          </p:cNvSpPr>
          <p:nvPr>
            <p:ph sz="half" idx="1"/>
          </p:nvPr>
        </p:nvSpPr>
        <p:spPr/>
        <p:txBody>
          <a:bodyPr/>
          <a:lstStyle/>
          <a:p>
            <a:r>
              <a:rPr lang="zh-CN" altLang="en-US" dirty="0"/>
              <a:t>如果父类中的方法被声明</a:t>
            </a:r>
            <a:r>
              <a:rPr lang="zh-CN" altLang="en-US" dirty="0" smtClean="0"/>
              <a:t>为</a:t>
            </a:r>
            <a:r>
              <a:rPr lang="en-US" altLang="zh-CN" dirty="0" smtClean="0"/>
              <a:t>final</a:t>
            </a:r>
            <a:r>
              <a:rPr lang="zh-CN" altLang="en-US" dirty="0"/>
              <a:t>，则子类无法覆盖该</a:t>
            </a:r>
            <a:r>
              <a:rPr lang="zh-CN" altLang="en-US" dirty="0" smtClean="0"/>
              <a:t>方法</a:t>
            </a:r>
            <a:endParaRPr lang="en-US" altLang="zh-CN" dirty="0" smtClean="0"/>
          </a:p>
          <a:p>
            <a:r>
              <a:rPr lang="zh-CN" altLang="en-US" dirty="0"/>
              <a:t>如果一个类被声明</a:t>
            </a:r>
            <a:r>
              <a:rPr lang="zh-CN" altLang="en-US" dirty="0" smtClean="0"/>
              <a:t>为</a:t>
            </a:r>
            <a:r>
              <a:rPr lang="en-US" altLang="zh-CN" dirty="0" smtClean="0"/>
              <a:t>final</a:t>
            </a:r>
            <a:r>
              <a:rPr lang="zh-CN" altLang="en-US" dirty="0"/>
              <a:t>，则不能被</a:t>
            </a:r>
            <a:r>
              <a:rPr lang="zh-CN" altLang="en-US" dirty="0" smtClean="0"/>
              <a:t>继承</a:t>
            </a:r>
            <a:endParaRPr lang="en-US" altLang="zh-CN" dirty="0" smtClean="0"/>
          </a:p>
          <a:p>
            <a:r>
              <a:rPr lang="zh-CN" altLang="en-US" dirty="0"/>
              <a:t>属性不能被定义为 </a:t>
            </a:r>
            <a:r>
              <a:rPr lang="en-US" altLang="zh-CN" dirty="0"/>
              <a:t>final</a:t>
            </a:r>
            <a:r>
              <a:rPr lang="zh-CN" altLang="en-US" dirty="0"/>
              <a:t>，只有类和方法才能被定义为 </a:t>
            </a:r>
            <a:r>
              <a:rPr lang="en-US" altLang="zh-CN" dirty="0" smtClean="0"/>
              <a:t>final</a:t>
            </a:r>
          </a:p>
        </p:txBody>
      </p:sp>
      <p:pic>
        <p:nvPicPr>
          <p:cNvPr id="5" name="内容占位符 3"/>
          <p:cNvPicPr>
            <a:picLocks noGrp="1" noChangeAspect="1"/>
          </p:cNvPicPr>
          <p:nvPr>
            <p:ph sz="half" idx="2"/>
          </p:nvPr>
        </p:nvPicPr>
        <p:blipFill>
          <a:blip r:embed="rId2"/>
          <a:stretch>
            <a:fillRect/>
          </a:stretch>
        </p:blipFill>
        <p:spPr>
          <a:xfrm>
            <a:off x="6400800" y="2527551"/>
            <a:ext cx="5080000" cy="2869698"/>
          </a:xfrm>
          <a:prstGeom prst="rect">
            <a:avLst/>
          </a:prstGeom>
        </p:spPr>
      </p:pic>
    </p:spTree>
    <p:extLst>
      <p:ext uri="{BB962C8B-B14F-4D97-AF65-F5344CB8AC3E}">
        <p14:creationId xmlns:p14="http://schemas.microsoft.com/office/powerpoint/2010/main" val="10589926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基本输入输出</a:t>
            </a:r>
            <a:endParaRPr lang="en-US" altLang="zh-CN" dirty="0"/>
          </a:p>
        </p:txBody>
      </p:sp>
    </p:spTree>
    <p:extLst>
      <p:ext uri="{BB962C8B-B14F-4D97-AF65-F5344CB8AC3E}">
        <p14:creationId xmlns:p14="http://schemas.microsoft.com/office/powerpoint/2010/main" val="18997335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输入输出概述</a:t>
            </a:r>
            <a:endParaRPr lang="zh-CN" altLang="en-US" dirty="0"/>
          </a:p>
        </p:txBody>
      </p:sp>
      <p:sp>
        <p:nvSpPr>
          <p:cNvPr id="3" name="内容占位符 2"/>
          <p:cNvSpPr>
            <a:spLocks noGrp="1"/>
          </p:cNvSpPr>
          <p:nvPr>
            <p:ph idx="1"/>
          </p:nvPr>
        </p:nvSpPr>
        <p:spPr/>
        <p:txBody>
          <a:bodyPr/>
          <a:lstStyle/>
          <a:p>
            <a:r>
              <a:rPr lang="zh-CN" altLang="en-US" dirty="0"/>
              <a:t>输出</a:t>
            </a:r>
            <a:endParaRPr lang="en-US" altLang="zh-CN" dirty="0"/>
          </a:p>
          <a:p>
            <a:pPr lvl="1"/>
            <a:r>
              <a:rPr lang="en-US" altLang="zh-CN" dirty="0"/>
              <a:t>HTML</a:t>
            </a:r>
            <a:r>
              <a:rPr lang="zh-CN" altLang="en-US" dirty="0"/>
              <a:t>页面输出</a:t>
            </a:r>
            <a:endParaRPr lang="en-US" altLang="zh-CN" dirty="0"/>
          </a:p>
          <a:p>
            <a:pPr lvl="1"/>
            <a:r>
              <a:rPr lang="en-US" altLang="zh-CN" dirty="0"/>
              <a:t>HTTP</a:t>
            </a:r>
            <a:r>
              <a:rPr lang="zh-CN" altLang="en-US" dirty="0"/>
              <a:t>响应头信息、页面重定向、（</a:t>
            </a:r>
            <a:r>
              <a:rPr lang="en-US" altLang="zh-CN" dirty="0"/>
              <a:t>Cookie</a:t>
            </a:r>
            <a:r>
              <a:rPr lang="zh-CN" altLang="en-US" dirty="0"/>
              <a:t>、</a:t>
            </a:r>
            <a:r>
              <a:rPr lang="en-US" altLang="zh-CN" dirty="0"/>
              <a:t>Session</a:t>
            </a:r>
            <a:r>
              <a:rPr lang="zh-CN" altLang="en-US" dirty="0"/>
              <a:t>状态信息） </a:t>
            </a:r>
          </a:p>
          <a:p>
            <a:r>
              <a:rPr lang="zh-CN" altLang="en-US" dirty="0" smtClean="0"/>
              <a:t>输入</a:t>
            </a:r>
            <a:endParaRPr lang="en-US" altLang="zh-CN" dirty="0" smtClean="0"/>
          </a:p>
          <a:p>
            <a:pPr lvl="1"/>
            <a:r>
              <a:rPr lang="zh-CN" altLang="en-US" dirty="0" smtClean="0"/>
              <a:t>用户表单</a:t>
            </a:r>
            <a:r>
              <a:rPr lang="zh-CN" altLang="en-US" dirty="0"/>
              <a:t>输入</a:t>
            </a:r>
            <a:r>
              <a:rPr lang="zh-CN" altLang="en-US" dirty="0" smtClean="0"/>
              <a:t>、</a:t>
            </a:r>
            <a:r>
              <a:rPr lang="en-US" altLang="zh-CN" dirty="0" smtClean="0"/>
              <a:t>URL</a:t>
            </a:r>
            <a:r>
              <a:rPr lang="zh-CN" altLang="en-US" dirty="0" smtClean="0"/>
              <a:t>请求参数</a:t>
            </a:r>
            <a:r>
              <a:rPr lang="zh-CN" altLang="en-US" dirty="0"/>
              <a:t>、</a:t>
            </a:r>
            <a:r>
              <a:rPr lang="en-US" altLang="zh-CN" dirty="0"/>
              <a:t>HTTP</a:t>
            </a:r>
            <a:r>
              <a:rPr lang="zh-CN" altLang="en-US" dirty="0" smtClean="0"/>
              <a:t>请求头信息、服务器及环境变量信息、（</a:t>
            </a:r>
            <a:r>
              <a:rPr lang="en-US" altLang="zh-CN" dirty="0" smtClean="0"/>
              <a:t>Cookie</a:t>
            </a:r>
            <a:r>
              <a:rPr lang="zh-CN" altLang="en-US" dirty="0" smtClean="0"/>
              <a:t>、</a:t>
            </a:r>
            <a:r>
              <a:rPr lang="en-US" altLang="zh-CN" dirty="0" smtClean="0"/>
              <a:t>Session</a:t>
            </a:r>
            <a:r>
              <a:rPr lang="zh-CN" altLang="en-US" dirty="0" smtClean="0"/>
              <a:t>状态信息）等</a:t>
            </a:r>
            <a:endParaRPr lang="en-US" altLang="zh-CN" dirty="0" smtClean="0"/>
          </a:p>
          <a:p>
            <a:pPr lvl="1"/>
            <a:r>
              <a:rPr lang="zh-CN" altLang="en-US" dirty="0" smtClean="0"/>
              <a:t>主要通过超级全局变量数组来读取</a:t>
            </a:r>
            <a:endParaRPr lang="en-US" altLang="zh-CN" dirty="0" smtClean="0"/>
          </a:p>
        </p:txBody>
      </p:sp>
    </p:spTree>
    <p:extLst>
      <p:ext uri="{BB962C8B-B14F-4D97-AF65-F5344CB8AC3E}">
        <p14:creationId xmlns:p14="http://schemas.microsoft.com/office/powerpoint/2010/main" val="10873156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echo</a:t>
            </a:r>
            <a:r>
              <a:rPr lang="zh-CN" altLang="en-US" dirty="0" smtClean="0"/>
              <a:t>和</a:t>
            </a:r>
            <a:r>
              <a:rPr lang="en-US" altLang="zh-CN" dirty="0" smtClean="0"/>
              <a:t>print</a:t>
            </a:r>
            <a:endParaRPr lang="zh-CN" altLang="en-US" dirty="0"/>
          </a:p>
        </p:txBody>
      </p:sp>
      <p:sp>
        <p:nvSpPr>
          <p:cNvPr id="3" name="内容占位符 2"/>
          <p:cNvSpPr>
            <a:spLocks noGrp="1"/>
          </p:cNvSpPr>
          <p:nvPr>
            <p:ph sz="half" idx="1"/>
          </p:nvPr>
        </p:nvSpPr>
        <p:spPr/>
        <p:txBody>
          <a:bodyPr/>
          <a:lstStyle/>
          <a:p>
            <a:r>
              <a:rPr lang="zh-CN" altLang="en-US" dirty="0" smtClean="0"/>
              <a:t>都是语言结构，而非普通函数</a:t>
            </a:r>
            <a:endParaRPr lang="en-US" altLang="zh-CN" dirty="0" smtClean="0"/>
          </a:p>
          <a:p>
            <a:r>
              <a:rPr lang="en-US" altLang="zh-CN" dirty="0" smtClean="0"/>
              <a:t>echo</a:t>
            </a:r>
            <a:r>
              <a:rPr lang="zh-CN" altLang="en-US" dirty="0" smtClean="0"/>
              <a:t>一次可以输出多个值，速度较快，但不可用于复杂结构</a:t>
            </a:r>
            <a:endParaRPr lang="en-US" altLang="zh-CN" dirty="0" smtClean="0"/>
          </a:p>
          <a:p>
            <a:r>
              <a:rPr lang="en-US" altLang="zh-CN" dirty="0" smtClean="0"/>
              <a:t>print</a:t>
            </a:r>
            <a:r>
              <a:rPr lang="zh-CN" altLang="en-US" dirty="0" smtClean="0"/>
              <a:t>一次仅能输出一个值，速度较慢，可以用于复杂结构</a:t>
            </a:r>
            <a:endParaRPr lang="en-US" altLang="zh-CN" dirty="0" smtClean="0"/>
          </a:p>
          <a:p>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712559"/>
            <a:ext cx="5080000" cy="2499682"/>
          </a:xfrm>
          <a:prstGeom prst="rect">
            <a:avLst/>
          </a:prstGeom>
        </p:spPr>
      </p:pic>
    </p:spTree>
    <p:extLst>
      <p:ext uri="{BB962C8B-B14F-4D97-AF65-F5344CB8AC3E}">
        <p14:creationId xmlns:p14="http://schemas.microsoft.com/office/powerpoint/2010/main" val="334176951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printf</a:t>
            </a:r>
            <a:r>
              <a:rPr lang="en-US" altLang="zh-CN" dirty="0" smtClean="0"/>
              <a:t>()</a:t>
            </a:r>
            <a:endParaRPr lang="zh-CN" altLang="en-US" dirty="0"/>
          </a:p>
        </p:txBody>
      </p:sp>
      <p:sp>
        <p:nvSpPr>
          <p:cNvPr id="3" name="内容占位符 2"/>
          <p:cNvSpPr>
            <a:spLocks noGrp="1"/>
          </p:cNvSpPr>
          <p:nvPr>
            <p:ph idx="1"/>
          </p:nvPr>
        </p:nvSpPr>
        <p:spPr/>
        <p:txBody>
          <a:bodyPr/>
          <a:lstStyle/>
          <a:p>
            <a:r>
              <a:rPr lang="en-US" altLang="zh-CN" dirty="0" err="1"/>
              <a:t>printf</a:t>
            </a:r>
            <a:r>
              <a:rPr lang="en-US" altLang="zh-CN" dirty="0" smtClean="0"/>
              <a:t>()</a:t>
            </a:r>
            <a:r>
              <a:rPr lang="zh-CN" altLang="en-US" dirty="0" smtClean="0"/>
              <a:t>来源于</a:t>
            </a:r>
            <a:r>
              <a:rPr lang="en-US" altLang="zh-CN" dirty="0" smtClean="0"/>
              <a:t>C</a:t>
            </a:r>
            <a:r>
              <a:rPr lang="zh-CN" altLang="en-US" dirty="0" smtClean="0"/>
              <a:t>语言中的同名函数，用于产生需要复杂格式控制的输出</a:t>
            </a:r>
            <a:endParaRPr lang="en-US" altLang="zh-CN" dirty="0" smtClean="0"/>
          </a:p>
          <a:p>
            <a:r>
              <a:rPr lang="zh-CN" altLang="en-US" dirty="0" smtClean="0"/>
              <a:t>其主要思想是用参数值来替换文本中的格式化字符串</a:t>
            </a:r>
            <a:endParaRPr lang="en-US" altLang="zh-CN" dirty="0" smtClean="0"/>
          </a:p>
          <a:p>
            <a:r>
              <a:rPr lang="zh-CN" altLang="en-US" dirty="0" smtClean="0"/>
              <a:t>格式化字符串由一个百分号</a:t>
            </a:r>
            <a:r>
              <a:rPr lang="en-US" altLang="zh-CN" dirty="0" smtClean="0"/>
              <a:t>%</a:t>
            </a:r>
            <a:r>
              <a:rPr lang="zh-CN" altLang="en-US" dirty="0" smtClean="0"/>
              <a:t>和某个修饰符组成，决定了替换进来值的具体显示格式</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33019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printf</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572251"/>
            <a:ext cx="7772400" cy="2780298"/>
          </a:xfrm>
        </p:spPr>
      </p:pic>
    </p:spTree>
    <p:extLst>
      <p:ext uri="{BB962C8B-B14F-4D97-AF65-F5344CB8AC3E}">
        <p14:creationId xmlns:p14="http://schemas.microsoft.com/office/powerpoint/2010/main" val="21849009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printf</a:t>
            </a:r>
            <a:endParaRPr lang="zh-CN" altLang="en-US" dirty="0"/>
          </a:p>
        </p:txBody>
      </p:sp>
      <p:pic>
        <p:nvPicPr>
          <p:cNvPr id="4" name="内容占位符 3"/>
          <p:cNvPicPr>
            <a:picLocks noGrp="1" noChangeAspect="1"/>
          </p:cNvPicPr>
          <p:nvPr>
            <p:ph idx="1"/>
          </p:nvPr>
        </p:nvPicPr>
        <p:blipFill>
          <a:blip r:embed="rId2"/>
          <a:stretch>
            <a:fillRect/>
          </a:stretch>
        </p:blipFill>
        <p:spPr>
          <a:xfrm>
            <a:off x="2563416" y="1628801"/>
            <a:ext cx="6912768" cy="4951121"/>
          </a:xfrm>
          <a:prstGeom prst="rect">
            <a:avLst/>
          </a:prstGeom>
        </p:spPr>
      </p:pic>
    </p:spTree>
    <p:extLst>
      <p:ext uri="{BB962C8B-B14F-4D97-AF65-F5344CB8AC3E}">
        <p14:creationId xmlns:p14="http://schemas.microsoft.com/office/powerpoint/2010/main" val="19490215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printf</a:t>
            </a:r>
            <a:endParaRPr lang="zh-CN" altLang="en-US" dirty="0"/>
          </a:p>
        </p:txBody>
      </p:sp>
      <p:pic>
        <p:nvPicPr>
          <p:cNvPr id="6" name="内容占位符 5"/>
          <p:cNvPicPr>
            <a:picLocks noGrp="1" noChangeAspect="1"/>
          </p:cNvPicPr>
          <p:nvPr>
            <p:ph sz="half" idx="1"/>
          </p:nvPr>
        </p:nvPicPr>
        <p:blipFill>
          <a:blip r:embed="rId2"/>
          <a:stretch>
            <a:fillRect/>
          </a:stretch>
        </p:blipFill>
        <p:spPr>
          <a:xfrm>
            <a:off x="1117600" y="2765085"/>
            <a:ext cx="5080000" cy="2394630"/>
          </a:xfrm>
          <a:prstGeom prst="rect">
            <a:avLst/>
          </a:prstGeom>
        </p:spPr>
      </p:pic>
      <p:pic>
        <p:nvPicPr>
          <p:cNvPr id="7" name="内容占位符 6"/>
          <p:cNvPicPr>
            <a:picLocks noGrp="1" noChangeAspect="1"/>
          </p:cNvPicPr>
          <p:nvPr>
            <p:ph sz="half" idx="2"/>
          </p:nvPr>
        </p:nvPicPr>
        <p:blipFill>
          <a:blip r:embed="rId3"/>
          <a:stretch>
            <a:fillRect/>
          </a:stretch>
        </p:blipFill>
        <p:spPr>
          <a:xfrm>
            <a:off x="6888162" y="2562225"/>
            <a:ext cx="4105275" cy="2800350"/>
          </a:xfrm>
          <a:prstGeom prst="rect">
            <a:avLst/>
          </a:prstGeom>
        </p:spPr>
      </p:pic>
    </p:spTree>
    <p:extLst>
      <p:ext uri="{BB962C8B-B14F-4D97-AF65-F5344CB8AC3E}">
        <p14:creationId xmlns:p14="http://schemas.microsoft.com/office/powerpoint/2010/main" val="28777938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print_r</a:t>
            </a:r>
            <a:r>
              <a:rPr lang="en-US" altLang="zh-CN" dirty="0" smtClean="0"/>
              <a:t>()</a:t>
            </a:r>
            <a:r>
              <a:rPr lang="zh-CN" altLang="en-US" dirty="0" smtClean="0"/>
              <a:t>和</a:t>
            </a:r>
            <a:r>
              <a:rPr lang="en-US" altLang="zh-CN" dirty="0" err="1" smtClean="0"/>
              <a:t>var_dump</a:t>
            </a:r>
            <a:r>
              <a:rPr lang="en-US" altLang="zh-CN" dirty="0" smtClean="0"/>
              <a:t>()</a:t>
            </a:r>
            <a:endParaRPr lang="zh-CN" altLang="en-US" dirty="0"/>
          </a:p>
        </p:txBody>
      </p:sp>
      <p:sp>
        <p:nvSpPr>
          <p:cNvPr id="3" name="内容占位符 2"/>
          <p:cNvSpPr>
            <a:spLocks noGrp="1"/>
          </p:cNvSpPr>
          <p:nvPr>
            <p:ph idx="1"/>
          </p:nvPr>
        </p:nvSpPr>
        <p:spPr/>
        <p:txBody>
          <a:bodyPr/>
          <a:lstStyle/>
          <a:p>
            <a:r>
              <a:rPr lang="zh-CN" altLang="en-US" dirty="0" smtClean="0"/>
              <a:t>可智能输出复合类型的函数</a:t>
            </a:r>
            <a:endParaRPr lang="en-US" altLang="zh-CN" dirty="0" smtClean="0"/>
          </a:p>
          <a:p>
            <a:r>
              <a:rPr lang="en-US" altLang="zh-CN" dirty="0" err="1" smtClean="0"/>
              <a:t>print_r</a:t>
            </a:r>
            <a:r>
              <a:rPr lang="en-US" altLang="zh-CN" dirty="0" smtClean="0"/>
              <a:t>()</a:t>
            </a:r>
            <a:r>
              <a:rPr lang="zh-CN" altLang="en-US" dirty="0" smtClean="0"/>
              <a:t>对标量类型无法智能输出</a:t>
            </a:r>
            <a:endParaRPr lang="en-US" altLang="zh-CN" dirty="0" smtClean="0"/>
          </a:p>
          <a:p>
            <a:r>
              <a:rPr lang="en-US" altLang="zh-CN" dirty="0" err="1" smtClean="0"/>
              <a:t>var_dump</a:t>
            </a:r>
            <a:r>
              <a:rPr lang="en-US" altLang="zh-CN" dirty="0" smtClean="0"/>
              <a:t>()</a:t>
            </a:r>
            <a:r>
              <a:rPr lang="zh-CN" altLang="en-US" dirty="0" smtClean="0"/>
              <a:t>可以对各种类型智能输出</a:t>
            </a:r>
            <a:endParaRPr lang="en-US" altLang="zh-CN" dirty="0" smtClean="0"/>
          </a:p>
          <a:p>
            <a:r>
              <a:rPr lang="en-US" altLang="zh-CN" dirty="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2529378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ChangeArrowheads="1"/>
          </p:cNvSpPr>
          <p:nvPr>
            <p:ph type="title"/>
          </p:nvPr>
        </p:nvSpPr>
        <p:spPr/>
        <p:txBody>
          <a:bodyPr/>
          <a:lstStyle/>
          <a:p>
            <a:r>
              <a:rPr lang="zh-CN" altLang="en-US" dirty="0"/>
              <a:t>响应消息生成</a:t>
            </a:r>
          </a:p>
        </p:txBody>
      </p:sp>
      <p:sp>
        <p:nvSpPr>
          <p:cNvPr id="136909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服务器</a:t>
            </a:r>
            <a:r>
              <a:rPr lang="zh-CN" altLang="en-US" dirty="0"/>
              <a:t>不在资源间强加任何关系</a:t>
            </a:r>
          </a:p>
          <a:p>
            <a:endParaRPr lang="zh-CN" altLang="en-US" dirty="0"/>
          </a:p>
          <a:p>
            <a:r>
              <a:rPr lang="zh-CN" altLang="en-US" dirty="0"/>
              <a:t>响应消息不一定传输</a:t>
            </a:r>
            <a:r>
              <a:rPr lang="zh-CN" altLang="en-US" dirty="0" smtClean="0"/>
              <a:t>资源</a:t>
            </a:r>
            <a:endParaRPr lang="en-US" altLang="zh-CN" dirty="0" smtClean="0"/>
          </a:p>
          <a:p>
            <a:endParaRPr lang="zh-CN" altLang="en-US" dirty="0"/>
          </a:p>
          <a:p>
            <a:r>
              <a:rPr lang="zh-CN" altLang="en-US" dirty="0" smtClean="0"/>
              <a:t>日志</a:t>
            </a:r>
            <a:endParaRPr lang="en-US" altLang="zh-CN" dirty="0"/>
          </a:p>
          <a:p>
            <a:pPr lvl="1"/>
            <a:r>
              <a:rPr lang="zh-CN" altLang="en-US" dirty="0"/>
              <a:t>日志记录有关请求和响应消息的信息</a:t>
            </a:r>
          </a:p>
          <a:p>
            <a:pPr lvl="1"/>
            <a:r>
              <a:rPr lang="zh-CN" altLang="en-US" dirty="0"/>
              <a:t>服务器可以在传输请求消息前后生成日志</a:t>
            </a:r>
            <a:r>
              <a:rPr lang="zh-CN" altLang="en-US" dirty="0" smtClean="0"/>
              <a:t>项</a:t>
            </a:r>
            <a:endParaRPr lang="zh-CN" altLang="en-US" dirty="0"/>
          </a:p>
        </p:txBody>
      </p:sp>
    </p:spTree>
    <p:extLst>
      <p:ext uri="{BB962C8B-B14F-4D97-AF65-F5344CB8AC3E}">
        <p14:creationId xmlns:p14="http://schemas.microsoft.com/office/powerpoint/2010/main" val="25297564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print_r</a:t>
            </a:r>
            <a:r>
              <a:rPr lang="en-US" altLang="zh-CN" dirty="0"/>
              <a:t>()</a:t>
            </a:r>
            <a:r>
              <a:rPr lang="zh-CN" altLang="en-US" dirty="0"/>
              <a:t>和</a:t>
            </a:r>
            <a:r>
              <a:rPr lang="en-US" altLang="zh-CN" dirty="0" err="1"/>
              <a:t>var_dump</a:t>
            </a:r>
            <a:r>
              <a:rPr lang="en-US" altLang="zh-CN" dirty="0"/>
              <a:t>()</a:t>
            </a:r>
            <a:endParaRPr lang="zh-CN" altLang="en-US" dirty="0"/>
          </a:p>
        </p:txBody>
      </p:sp>
      <p:pic>
        <p:nvPicPr>
          <p:cNvPr id="6" name="内容占位符 5"/>
          <p:cNvPicPr>
            <a:picLocks noGrp="1" noChangeAspect="1"/>
          </p:cNvPicPr>
          <p:nvPr>
            <p:ph sz="half" idx="1"/>
          </p:nvPr>
        </p:nvPicPr>
        <p:blipFill>
          <a:blip r:embed="rId2"/>
          <a:stretch>
            <a:fillRect/>
          </a:stretch>
        </p:blipFill>
        <p:spPr>
          <a:xfrm>
            <a:off x="1117600" y="2052944"/>
            <a:ext cx="5080000" cy="381891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893610"/>
            <a:ext cx="5080000" cy="2137580"/>
          </a:xfrm>
          <a:prstGeom prst="rect">
            <a:avLst/>
          </a:prstGeom>
        </p:spPr>
      </p:pic>
    </p:spTree>
    <p:extLst>
      <p:ext uri="{BB962C8B-B14F-4D97-AF65-F5344CB8AC3E}">
        <p14:creationId xmlns:p14="http://schemas.microsoft.com/office/powerpoint/2010/main" val="374587928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r>
              <a:rPr lang="en-US" altLang="zh-CN"/>
              <a:t>HTML</a:t>
            </a:r>
            <a:r>
              <a:rPr lang="zh-CN" altLang="en-US"/>
              <a:t>输出流</a:t>
            </a:r>
          </a:p>
        </p:txBody>
      </p:sp>
      <p:sp>
        <p:nvSpPr>
          <p:cNvPr id="140902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HTML</a:t>
            </a:r>
            <a:r>
              <a:rPr lang="zh-CN" altLang="en-US" dirty="0"/>
              <a:t>输出流是一个动态建立</a:t>
            </a:r>
            <a:r>
              <a:rPr lang="zh-CN" altLang="en-US" dirty="0" smtClean="0"/>
              <a:t>的，等待</a:t>
            </a:r>
            <a:r>
              <a:rPr lang="zh-CN" altLang="en-US" dirty="0"/>
              <a:t>送回客户机的信息队列</a:t>
            </a:r>
          </a:p>
          <a:p>
            <a:pPr lvl="1"/>
            <a:r>
              <a:rPr lang="en-US" altLang="zh-CN" dirty="0"/>
              <a:t>HTML</a:t>
            </a:r>
            <a:r>
              <a:rPr lang="zh-CN" altLang="en-US" dirty="0"/>
              <a:t>流可视为一个存储</a:t>
            </a:r>
            <a:r>
              <a:rPr lang="zh-CN" altLang="en-US" dirty="0" smtClean="0"/>
              <a:t>箱</a:t>
            </a:r>
            <a:r>
              <a:rPr lang="zh-CN" altLang="en-US" dirty="0"/>
              <a:t>，</a:t>
            </a:r>
            <a:r>
              <a:rPr lang="en-US" altLang="zh-CN" dirty="0" smtClean="0"/>
              <a:t>Web</a:t>
            </a:r>
            <a:r>
              <a:rPr lang="zh-CN" altLang="en-US" dirty="0"/>
              <a:t>服务器在里面动态建立一个</a:t>
            </a:r>
            <a:r>
              <a:rPr lang="en-US" altLang="zh-CN" dirty="0"/>
              <a:t>HTML</a:t>
            </a:r>
            <a:r>
              <a:rPr lang="zh-CN" altLang="en-US" dirty="0" smtClean="0"/>
              <a:t>页</a:t>
            </a:r>
            <a:r>
              <a:rPr lang="zh-CN" altLang="en-US" dirty="0"/>
              <a:t>，</a:t>
            </a:r>
            <a:r>
              <a:rPr lang="zh-CN" altLang="en-US" dirty="0" smtClean="0"/>
              <a:t>然后</a:t>
            </a:r>
            <a:r>
              <a:rPr lang="zh-CN" altLang="en-US" dirty="0"/>
              <a:t>才发送其到客户</a:t>
            </a:r>
            <a:r>
              <a:rPr lang="zh-CN" altLang="en-US" dirty="0" smtClean="0"/>
              <a:t>机；其中</a:t>
            </a:r>
            <a:r>
              <a:rPr lang="zh-CN" altLang="en-US" dirty="0"/>
              <a:t>存储这个流的临时存储空间就是缓冲区</a:t>
            </a:r>
          </a:p>
          <a:p>
            <a:pPr lvl="1"/>
            <a:r>
              <a:rPr lang="zh-CN" altLang="en-US" dirty="0"/>
              <a:t>在最简单情况</a:t>
            </a:r>
            <a:r>
              <a:rPr lang="zh-CN" altLang="en-US" dirty="0" smtClean="0"/>
              <a:t>下，在</a:t>
            </a:r>
            <a:r>
              <a:rPr lang="zh-CN" altLang="en-US" dirty="0"/>
              <a:t>给</a:t>
            </a:r>
            <a:r>
              <a:rPr lang="en-US" altLang="zh-CN" dirty="0"/>
              <a:t>HTML</a:t>
            </a:r>
            <a:r>
              <a:rPr lang="zh-CN" altLang="en-US" dirty="0"/>
              <a:t>流增加新信息</a:t>
            </a:r>
            <a:r>
              <a:rPr lang="zh-CN" altLang="en-US" dirty="0" smtClean="0"/>
              <a:t>时，只能</a:t>
            </a:r>
            <a:r>
              <a:rPr lang="zh-CN" altLang="en-US" dirty="0"/>
              <a:t>增加到</a:t>
            </a:r>
            <a:r>
              <a:rPr lang="zh-CN" altLang="en-US" dirty="0" smtClean="0"/>
              <a:t>后面，就</a:t>
            </a:r>
            <a:r>
              <a:rPr lang="zh-CN" altLang="en-US" dirty="0"/>
              <a:t>像一个简单的消息</a:t>
            </a:r>
            <a:r>
              <a:rPr lang="zh-CN" altLang="en-US" dirty="0" smtClean="0"/>
              <a:t>机制</a:t>
            </a:r>
            <a:endParaRPr lang="en-US" altLang="zh-CN" dirty="0" smtClean="0"/>
          </a:p>
          <a:p>
            <a:pPr lvl="1"/>
            <a:r>
              <a:rPr lang="zh-CN" altLang="en-US" dirty="0"/>
              <a:t>在</a:t>
            </a:r>
            <a:r>
              <a:rPr lang="zh-CN" altLang="en-US" dirty="0" smtClean="0"/>
              <a:t>发送时，必须</a:t>
            </a:r>
            <a:r>
              <a:rPr lang="zh-CN" altLang="en-US" dirty="0"/>
              <a:t>先</a:t>
            </a:r>
            <a:r>
              <a:rPr lang="zh-CN" altLang="en-US" dirty="0" smtClean="0"/>
              <a:t>将</a:t>
            </a:r>
            <a:r>
              <a:rPr lang="en-US" altLang="zh-CN" dirty="0"/>
              <a:t>HTTP</a:t>
            </a:r>
            <a:r>
              <a:rPr lang="zh-CN" altLang="en-US" dirty="0" smtClean="0"/>
              <a:t>标题送入</a:t>
            </a:r>
            <a:r>
              <a:rPr lang="zh-CN" altLang="en-US" dirty="0"/>
              <a:t>缓冲区，然后才能开始发送</a:t>
            </a:r>
            <a:r>
              <a:rPr lang="en-US" altLang="zh-CN" dirty="0"/>
              <a:t>HTML</a:t>
            </a:r>
            <a:r>
              <a:rPr lang="zh-CN" altLang="en-US" dirty="0"/>
              <a:t>页</a:t>
            </a:r>
            <a:r>
              <a:rPr lang="zh-CN" altLang="en-US" dirty="0" smtClean="0"/>
              <a:t>内容</a:t>
            </a:r>
            <a:endParaRPr lang="en-US" altLang="zh-CN" dirty="0" smtClean="0"/>
          </a:p>
          <a:p>
            <a:pPr lvl="1"/>
            <a:r>
              <a:rPr lang="zh-CN" altLang="en-US" dirty="0" smtClean="0"/>
              <a:t>一旦开始输出内容后就不能再重定向</a:t>
            </a:r>
            <a:endParaRPr lang="zh-CN" altLang="en-US" dirty="0"/>
          </a:p>
        </p:txBody>
      </p:sp>
    </p:spTree>
    <p:extLst>
      <p:ext uri="{BB962C8B-B14F-4D97-AF65-F5344CB8AC3E}">
        <p14:creationId xmlns:p14="http://schemas.microsoft.com/office/powerpoint/2010/main" val="417498295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设置响应头</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smtClean="0"/>
              <a:t>header()</a:t>
            </a:r>
            <a:r>
              <a:rPr lang="zh-CN" altLang="en-US" dirty="0" smtClean="0"/>
              <a:t>设置</a:t>
            </a:r>
            <a:endParaRPr lang="en-US" altLang="zh-CN" dirty="0" smtClean="0"/>
          </a:p>
          <a:p>
            <a:r>
              <a:rPr lang="zh-CN" altLang="en-US" dirty="0" smtClean="0"/>
              <a:t>响应头必须在</a:t>
            </a:r>
            <a:r>
              <a:rPr lang="en-US" altLang="zh-CN" dirty="0" smtClean="0"/>
              <a:t>HTML</a:t>
            </a:r>
            <a:r>
              <a:rPr lang="zh-CN" altLang="en-US" dirty="0" smtClean="0"/>
              <a:t>文档主体生成前设置好响应头</a:t>
            </a:r>
            <a:endParaRPr lang="en-US" altLang="zh-CN" dirty="0" smtClean="0"/>
          </a:p>
          <a:p>
            <a:pPr lvl="1"/>
            <a:r>
              <a:rPr lang="zh-CN" altLang="en-US" dirty="0" smtClean="0"/>
              <a:t>可以使用缓冲函数</a:t>
            </a:r>
            <a:r>
              <a:rPr lang="en-US" altLang="zh-CN" dirty="0" smtClean="0"/>
              <a:t>*</a:t>
            </a:r>
          </a:p>
          <a:p>
            <a:r>
              <a:rPr lang="zh-CN" altLang="en-US" dirty="0" smtClean="0"/>
              <a:t>可以设置返回内容的</a:t>
            </a:r>
            <a:r>
              <a:rPr lang="en-US" altLang="zh-CN" dirty="0" smtClean="0"/>
              <a:t>MIME</a:t>
            </a:r>
            <a:r>
              <a:rPr lang="zh-CN" altLang="en-US" dirty="0" smtClean="0"/>
              <a:t>类型</a:t>
            </a:r>
            <a:endParaRPr lang="en-US" altLang="zh-CN" dirty="0" smtClean="0"/>
          </a:p>
          <a:p>
            <a:pPr lvl="1"/>
            <a:r>
              <a:rPr lang="zh-CN" altLang="en-US" dirty="0" smtClean="0"/>
              <a:t>默认是</a:t>
            </a:r>
            <a:r>
              <a:rPr lang="en-US" altLang="zh-CN" dirty="0" smtClean="0"/>
              <a:t>text/html</a:t>
            </a:r>
            <a:r>
              <a:rPr lang="zh-CN" altLang="en-US" dirty="0" smtClean="0"/>
              <a:t>，可以设</a:t>
            </a:r>
            <a:r>
              <a:rPr lang="en-US" altLang="zh-CN" dirty="0" smtClean="0"/>
              <a:t>text/plain</a:t>
            </a:r>
            <a:r>
              <a:rPr lang="zh-CN" altLang="en-US" dirty="0" smtClean="0"/>
              <a:t>或</a:t>
            </a:r>
            <a:r>
              <a:rPr lang="en-US" altLang="zh-CN" dirty="0" smtClean="0"/>
              <a:t>text/xml</a:t>
            </a:r>
            <a:r>
              <a:rPr lang="zh-CN" altLang="en-US" dirty="0" smtClean="0"/>
              <a:t>等</a:t>
            </a:r>
            <a:endParaRPr lang="en-US" altLang="zh-CN" dirty="0" smtClean="0"/>
          </a:p>
          <a:p>
            <a:pPr lvl="1"/>
            <a:r>
              <a:rPr lang="zh-CN" altLang="en-US" dirty="0" smtClean="0"/>
              <a:t>对于</a:t>
            </a:r>
            <a:r>
              <a:rPr lang="en-US" altLang="zh-CN" dirty="0" smtClean="0"/>
              <a:t>Ajax</a:t>
            </a:r>
            <a:r>
              <a:rPr lang="zh-CN" altLang="en-US" dirty="0" smtClean="0"/>
              <a:t>应用比较有用</a:t>
            </a:r>
            <a:endParaRPr lang="en-US" altLang="zh-CN" dirty="0" smtClean="0"/>
          </a:p>
          <a:p>
            <a:pPr lvl="1"/>
            <a:r>
              <a:rPr lang="en-US" altLang="zh-CN" dirty="0" smtClean="0">
                <a:hlinkClick r:id="rId3" action="ppaction://hlinkfile"/>
              </a:rPr>
              <a:t>example</a:t>
            </a:r>
            <a:endParaRPr lang="en-US" altLang="zh-CN" dirty="0" smtClean="0"/>
          </a:p>
          <a:p>
            <a:r>
              <a:rPr lang="zh-CN" altLang="en-US" dirty="0" smtClean="0"/>
              <a:t>页面重定向也是重要功能</a:t>
            </a:r>
            <a:endParaRPr lang="en-US" altLang="zh-CN" dirty="0" smtClean="0"/>
          </a:p>
          <a:p>
            <a:pPr lvl="1"/>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151839224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设置响应头</a:t>
            </a:r>
          </a:p>
        </p:txBody>
      </p:sp>
      <p:pic>
        <p:nvPicPr>
          <p:cNvPr id="6" name="内容占位符 5"/>
          <p:cNvPicPr>
            <a:picLocks noGrp="1" noChangeAspect="1"/>
          </p:cNvPicPr>
          <p:nvPr>
            <p:ph sz="half" idx="1"/>
          </p:nvPr>
        </p:nvPicPr>
        <p:blipFill>
          <a:blip r:embed="rId2"/>
          <a:stretch>
            <a:fillRect/>
          </a:stretch>
        </p:blipFill>
        <p:spPr>
          <a:xfrm>
            <a:off x="1117600" y="3241955"/>
            <a:ext cx="5080000" cy="1440890"/>
          </a:xfrm>
          <a:prstGeom prst="rect">
            <a:avLst/>
          </a:prstGeom>
        </p:spPr>
      </p:pic>
      <p:pic>
        <p:nvPicPr>
          <p:cNvPr id="7" name="内容占位符 6"/>
          <p:cNvPicPr>
            <a:picLocks noGrp="1" noChangeAspect="1"/>
          </p:cNvPicPr>
          <p:nvPr>
            <p:ph sz="half" idx="2"/>
          </p:nvPr>
        </p:nvPicPr>
        <p:blipFill>
          <a:blip r:embed="rId3"/>
          <a:stretch>
            <a:fillRect/>
          </a:stretch>
        </p:blipFill>
        <p:spPr>
          <a:xfrm>
            <a:off x="6240016" y="4149080"/>
            <a:ext cx="5080000" cy="1506615"/>
          </a:xfrm>
          <a:prstGeom prst="rect">
            <a:avLst/>
          </a:prstGeom>
        </p:spPr>
      </p:pic>
      <p:pic>
        <p:nvPicPr>
          <p:cNvPr id="8" name="内容占位符 4"/>
          <p:cNvPicPr>
            <a:picLocks noChangeAspect="1"/>
          </p:cNvPicPr>
          <p:nvPr/>
        </p:nvPicPr>
        <p:blipFill>
          <a:blip r:embed="rId4"/>
          <a:stretch>
            <a:fillRect/>
          </a:stretch>
        </p:blipFill>
        <p:spPr bwMode="auto">
          <a:xfrm>
            <a:off x="6240016" y="1772816"/>
            <a:ext cx="5080000" cy="153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39121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超级全局变量</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a:t>中的预定义数组，自动在全局范围内（包含函数内）有效，被称为自动全局变量（</a:t>
            </a:r>
            <a:r>
              <a:rPr lang="en-US" altLang="zh-CN" dirty="0" err="1"/>
              <a:t>autoglobals</a:t>
            </a:r>
            <a:r>
              <a:rPr lang="zh-CN" altLang="en-US" dirty="0"/>
              <a:t>）或者超全局变量（</a:t>
            </a:r>
            <a:r>
              <a:rPr lang="en-US" altLang="zh-CN" dirty="0" err="1"/>
              <a:t>superglobals</a:t>
            </a:r>
            <a:r>
              <a:rPr lang="zh-CN" altLang="en-US" dirty="0" smtClean="0"/>
              <a:t>）</a:t>
            </a:r>
            <a:endParaRPr lang="en-US" altLang="zh-CN" dirty="0" smtClean="0"/>
          </a:p>
          <a:p>
            <a:r>
              <a:rPr lang="zh-CN" altLang="en-US" dirty="0" smtClean="0"/>
              <a:t>其内容主要是所谓</a:t>
            </a:r>
            <a:r>
              <a:rPr lang="en-US" altLang="zh-CN" dirty="0"/>
              <a:t>EGPCS (environment, </a:t>
            </a:r>
            <a:r>
              <a:rPr lang="en-US" altLang="zh-CN" dirty="0" smtClean="0"/>
              <a:t>GET, POST</a:t>
            </a:r>
            <a:r>
              <a:rPr lang="en-US" altLang="zh-CN" dirty="0"/>
              <a:t>, cookies, and server</a:t>
            </a:r>
            <a:r>
              <a:rPr lang="en-US" altLang="zh-CN" dirty="0" smtClean="0"/>
              <a:t>)</a:t>
            </a:r>
            <a:r>
              <a:rPr lang="zh-CN" altLang="en-US" dirty="0" smtClean="0"/>
              <a:t>信息</a:t>
            </a:r>
            <a:endParaRPr lang="en-US" altLang="zh-CN" dirty="0" smtClean="0"/>
          </a:p>
          <a:p>
            <a:r>
              <a:rPr lang="zh-CN" altLang="en-US" dirty="0" smtClean="0"/>
              <a:t>其中的</a:t>
            </a:r>
            <a:r>
              <a:rPr lang="en-US" altLang="zh-CN" dirty="0" smtClean="0"/>
              <a:t>$GLOBALS</a:t>
            </a:r>
            <a:r>
              <a:rPr lang="zh-CN" altLang="en-US" dirty="0" smtClean="0"/>
              <a:t>可以替代</a:t>
            </a:r>
            <a:r>
              <a:rPr lang="en-US" altLang="zh-CN" dirty="0" smtClean="0"/>
              <a:t>global</a:t>
            </a:r>
            <a:r>
              <a:rPr lang="zh-CN" altLang="en-US" dirty="0" smtClean="0"/>
              <a:t>关键字使用</a:t>
            </a:r>
            <a:endParaRPr lang="en-US" altLang="zh-CN" dirty="0" smtClean="0"/>
          </a:p>
          <a:p>
            <a:pPr lvl="1"/>
            <a:r>
              <a:rPr lang="en-US" altLang="zh-CN" dirty="0" smtClean="0">
                <a:hlinkClick r:id="rId3" action="ppaction://hlinkfile"/>
              </a:rPr>
              <a:t>example</a:t>
            </a:r>
            <a:endParaRPr lang="en-US" altLang="zh-CN" dirty="0" smtClean="0"/>
          </a:p>
          <a:p>
            <a:r>
              <a:rPr lang="zh-CN" altLang="en-US" dirty="0"/>
              <a:t>其中的</a:t>
            </a:r>
            <a:r>
              <a:rPr lang="en-US" altLang="zh-CN" dirty="0" smtClean="0"/>
              <a:t>$_FILES</a:t>
            </a:r>
            <a:r>
              <a:rPr lang="zh-CN" altLang="en-US" dirty="0" smtClean="0"/>
              <a:t>提供了上传文件的信息</a:t>
            </a:r>
            <a:endParaRPr lang="zh-CN" altLang="en-US" dirty="0"/>
          </a:p>
        </p:txBody>
      </p:sp>
    </p:spTree>
    <p:extLst>
      <p:ext uri="{BB962C8B-B14F-4D97-AF65-F5344CB8AC3E}">
        <p14:creationId xmlns:p14="http://schemas.microsoft.com/office/powerpoint/2010/main" val="345220564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超级全局变量</a:t>
            </a:r>
          </a:p>
        </p:txBody>
      </p:sp>
      <p:pic>
        <p:nvPicPr>
          <p:cNvPr id="4" name="内容占位符 3"/>
          <p:cNvPicPr>
            <a:picLocks noGrp="1" noChangeAspect="1"/>
          </p:cNvPicPr>
          <p:nvPr>
            <p:ph idx="1"/>
          </p:nvPr>
        </p:nvPicPr>
        <p:blipFill>
          <a:blip r:embed="rId2"/>
          <a:stretch>
            <a:fillRect/>
          </a:stretch>
        </p:blipFill>
        <p:spPr>
          <a:xfrm>
            <a:off x="2974975" y="1928812"/>
            <a:ext cx="6648450" cy="4067175"/>
          </a:xfrm>
          <a:prstGeom prst="rect">
            <a:avLst/>
          </a:prstGeom>
        </p:spPr>
      </p:pic>
    </p:spTree>
    <p:extLst>
      <p:ext uri="{BB962C8B-B14F-4D97-AF65-F5344CB8AC3E}">
        <p14:creationId xmlns:p14="http://schemas.microsoft.com/office/powerpoint/2010/main" val="25910344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超级全局变量</a:t>
            </a:r>
          </a:p>
        </p:txBody>
      </p:sp>
      <p:pic>
        <p:nvPicPr>
          <p:cNvPr id="4" name="内容占位符 3"/>
          <p:cNvPicPr>
            <a:picLocks noGrp="1" noChangeAspect="1"/>
          </p:cNvPicPr>
          <p:nvPr>
            <p:ph idx="1"/>
          </p:nvPr>
        </p:nvPicPr>
        <p:blipFill>
          <a:blip r:embed="rId2"/>
          <a:stretch>
            <a:fillRect/>
          </a:stretch>
        </p:blipFill>
        <p:spPr>
          <a:xfrm>
            <a:off x="2351584" y="1700809"/>
            <a:ext cx="7772400" cy="2911117"/>
          </a:xfrm>
          <a:prstGeom prst="rect">
            <a:avLst/>
          </a:prstGeom>
        </p:spPr>
      </p:pic>
      <p:pic>
        <p:nvPicPr>
          <p:cNvPr id="5" name="图片 4"/>
          <p:cNvPicPr>
            <a:picLocks noChangeAspect="1"/>
          </p:cNvPicPr>
          <p:nvPr/>
        </p:nvPicPr>
        <p:blipFill>
          <a:blip r:embed="rId3"/>
          <a:stretch>
            <a:fillRect/>
          </a:stretch>
        </p:blipFill>
        <p:spPr>
          <a:xfrm>
            <a:off x="2351584" y="4725145"/>
            <a:ext cx="7772400" cy="1639021"/>
          </a:xfrm>
          <a:prstGeom prst="rect">
            <a:avLst/>
          </a:prstGeom>
        </p:spPr>
      </p:pic>
    </p:spTree>
    <p:extLst>
      <p:ext uri="{BB962C8B-B14F-4D97-AF65-F5344CB8AC3E}">
        <p14:creationId xmlns:p14="http://schemas.microsoft.com/office/powerpoint/2010/main" val="34649493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HTTP</a:t>
            </a:r>
            <a:r>
              <a:rPr lang="zh-CN" altLang="en-US" dirty="0" smtClean="0"/>
              <a:t>请求头及环境信息读取</a:t>
            </a:r>
            <a:endParaRPr lang="zh-CN" altLang="en-US" dirty="0"/>
          </a:p>
        </p:txBody>
      </p:sp>
      <p:sp>
        <p:nvSpPr>
          <p:cNvPr id="3" name="内容占位符 2"/>
          <p:cNvSpPr>
            <a:spLocks noGrp="1"/>
          </p:cNvSpPr>
          <p:nvPr>
            <p:ph idx="1"/>
          </p:nvPr>
        </p:nvSpPr>
        <p:spPr/>
        <p:txBody>
          <a:bodyPr/>
          <a:lstStyle/>
          <a:p>
            <a:r>
              <a:rPr lang="en-US" altLang="zh-CN" dirty="0"/>
              <a:t>$_</a:t>
            </a:r>
            <a:r>
              <a:rPr lang="en-US" altLang="zh-CN" dirty="0" smtClean="0"/>
              <a:t>REQUEST</a:t>
            </a:r>
            <a:r>
              <a:rPr lang="zh-CN" altLang="en-US" dirty="0" smtClean="0"/>
              <a:t>中默认包含了</a:t>
            </a:r>
            <a:r>
              <a:rPr lang="en-US" altLang="zh-CN" dirty="0"/>
              <a:t>$_GET</a:t>
            </a:r>
            <a:r>
              <a:rPr lang="zh-CN" altLang="en-US" dirty="0"/>
              <a:t>，</a:t>
            </a:r>
            <a:r>
              <a:rPr lang="en-US" altLang="zh-CN" dirty="0"/>
              <a:t>$_POST  </a:t>
            </a:r>
            <a:r>
              <a:rPr lang="zh-CN" altLang="en-US" dirty="0"/>
              <a:t>和  </a:t>
            </a:r>
            <a:r>
              <a:rPr lang="en-US" altLang="zh-CN" dirty="0"/>
              <a:t>$_COOKIE </a:t>
            </a:r>
            <a:r>
              <a:rPr lang="zh-CN" altLang="en-US" dirty="0"/>
              <a:t>的</a:t>
            </a:r>
            <a:r>
              <a:rPr lang="zh-CN" altLang="en-US" dirty="0" smtClean="0"/>
              <a:t>数组</a:t>
            </a:r>
            <a:endParaRPr lang="en-US" altLang="zh-CN" dirty="0" smtClean="0"/>
          </a:p>
          <a:p>
            <a:r>
              <a:rPr lang="en-US" altLang="zh-CN" dirty="0"/>
              <a:t>$_</a:t>
            </a:r>
            <a:r>
              <a:rPr lang="en-US" altLang="zh-CN" dirty="0" smtClean="0"/>
              <a:t>ENV</a:t>
            </a:r>
            <a:r>
              <a:rPr lang="zh-CN" altLang="en-US" dirty="0" smtClean="0"/>
              <a:t>中包含了通过</a:t>
            </a:r>
            <a:r>
              <a:rPr lang="zh-CN" altLang="en-US" dirty="0"/>
              <a:t>环境方式传递给当前脚本的变量的</a:t>
            </a:r>
            <a:r>
              <a:rPr lang="zh-CN" altLang="en-US" dirty="0" smtClean="0"/>
              <a:t>数组</a:t>
            </a:r>
            <a:endParaRPr lang="en-US" altLang="zh-CN" dirty="0" smtClean="0"/>
          </a:p>
          <a:p>
            <a:r>
              <a:rPr lang="en-US" altLang="zh-CN" dirty="0"/>
              <a:t>$_SERVER </a:t>
            </a:r>
            <a:r>
              <a:rPr lang="zh-CN" altLang="en-US" dirty="0"/>
              <a:t>是一个包含了诸如头信息</a:t>
            </a:r>
            <a:r>
              <a:rPr lang="en-US" altLang="zh-CN" dirty="0"/>
              <a:t>(header)</a:t>
            </a:r>
            <a:r>
              <a:rPr lang="zh-CN" altLang="en-US" dirty="0"/>
              <a:t>、路径</a:t>
            </a:r>
            <a:r>
              <a:rPr lang="en-US" altLang="zh-CN" dirty="0"/>
              <a:t>(path)</a:t>
            </a:r>
            <a:r>
              <a:rPr lang="zh-CN" altLang="en-US" dirty="0"/>
              <a:t>、以及脚本位置</a:t>
            </a:r>
            <a:r>
              <a:rPr lang="en-US" altLang="zh-CN" dirty="0"/>
              <a:t>(script locations)</a:t>
            </a:r>
            <a:r>
              <a:rPr lang="zh-CN" altLang="en-US" dirty="0"/>
              <a:t>等等信息的</a:t>
            </a:r>
            <a:r>
              <a:rPr lang="zh-CN" altLang="en-US" dirty="0" smtClean="0"/>
              <a:t>数组</a:t>
            </a:r>
            <a:endParaRPr lang="en-US" altLang="zh-CN" dirty="0" smtClean="0"/>
          </a:p>
          <a:p>
            <a:pPr lvl="1"/>
            <a:r>
              <a:rPr lang="en-US" altLang="zh-CN" dirty="0" smtClean="0">
                <a:hlinkClick r:id="rId2" action="ppaction://hlinkfile"/>
              </a:rPr>
              <a:t>example</a:t>
            </a:r>
            <a:endParaRPr lang="en-US" altLang="zh-CN" dirty="0" smtClean="0"/>
          </a:p>
          <a:p>
            <a:pPr lvl="1"/>
            <a:r>
              <a:rPr lang="en-US" altLang="zh-CN" dirty="0" err="1"/>
              <a:t>var_dump</a:t>
            </a:r>
            <a:r>
              <a:rPr lang="en-US" altLang="zh-CN" dirty="0"/>
              <a:t>($_SERVER);</a:t>
            </a:r>
            <a:endParaRPr lang="en-US" altLang="zh-CN" dirty="0" smtClean="0"/>
          </a:p>
          <a:p>
            <a:pPr lvl="1"/>
            <a:endParaRPr lang="zh-CN" altLang="en-US" dirty="0"/>
          </a:p>
        </p:txBody>
      </p:sp>
    </p:spTree>
    <p:extLst>
      <p:ext uri="{BB962C8B-B14F-4D97-AF65-F5344CB8AC3E}">
        <p14:creationId xmlns:p14="http://schemas.microsoft.com/office/powerpoint/2010/main" val="36753882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请求头及环境信息读取</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918584"/>
            <a:ext cx="7772400" cy="4087633"/>
          </a:xfrm>
        </p:spPr>
      </p:pic>
    </p:spTree>
    <p:extLst>
      <p:ext uri="{BB962C8B-B14F-4D97-AF65-F5344CB8AC3E}">
        <p14:creationId xmlns:p14="http://schemas.microsoft.com/office/powerpoint/2010/main" val="21978969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请求头及环境信息读取</a:t>
            </a:r>
          </a:p>
        </p:txBody>
      </p:sp>
      <p:pic>
        <p:nvPicPr>
          <p:cNvPr id="4" name="内容占位符 3"/>
          <p:cNvPicPr>
            <a:picLocks noGrp="1" noChangeAspect="1"/>
          </p:cNvPicPr>
          <p:nvPr>
            <p:ph idx="1"/>
          </p:nvPr>
        </p:nvPicPr>
        <p:blipFill>
          <a:blip r:embed="rId2"/>
          <a:stretch>
            <a:fillRect/>
          </a:stretch>
        </p:blipFill>
        <p:spPr>
          <a:xfrm>
            <a:off x="1117600" y="2359342"/>
            <a:ext cx="10363200" cy="3206115"/>
          </a:xfrm>
          <a:prstGeom prst="rect">
            <a:avLst/>
          </a:prstGeom>
        </p:spPr>
      </p:pic>
    </p:spTree>
    <p:extLst>
      <p:ext uri="{BB962C8B-B14F-4D97-AF65-F5344CB8AC3E}">
        <p14:creationId xmlns:p14="http://schemas.microsoft.com/office/powerpoint/2010/main" val="4938794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6" name="Rectangle 6"/>
          <p:cNvSpPr>
            <a:spLocks noGrp="1" noChangeArrowheads="1"/>
          </p:cNvSpPr>
          <p:nvPr>
            <p:ph type="title"/>
          </p:nvPr>
        </p:nvSpPr>
        <p:spPr/>
        <p:txBody>
          <a:bodyPr/>
          <a:lstStyle/>
          <a:p>
            <a:r>
              <a:rPr lang="zh-CN" altLang="en-US"/>
              <a:t>服务器功能的扩展</a:t>
            </a:r>
          </a:p>
        </p:txBody>
      </p:sp>
      <p:graphicFrame>
        <p:nvGraphicFramePr>
          <p:cNvPr id="1361928" name="Object 8"/>
          <p:cNvGraphicFramePr>
            <a:graphicFrameLocks noGrp="1" noChangeAspect="1"/>
          </p:cNvGraphicFramePr>
          <p:nvPr>
            <p:ph idx="1"/>
          </p:nvPr>
        </p:nvGraphicFramePr>
        <p:xfrm>
          <a:off x="2351089" y="1674814"/>
          <a:ext cx="7400925" cy="4344987"/>
        </p:xfrm>
        <a:graphic>
          <a:graphicData uri="http://schemas.openxmlformats.org/presentationml/2006/ole">
            <mc:AlternateContent xmlns:mc="http://schemas.openxmlformats.org/markup-compatibility/2006">
              <mc:Choice xmlns:v="urn:schemas-microsoft-com:vml" Requires="v">
                <p:oleObj spid="_x0000_s1629" name="位图图像" r:id="rId3" imgW="10612331" imgH="6230220" progId="Paint.Picture">
                  <p:embed/>
                </p:oleObj>
              </mc:Choice>
              <mc:Fallback>
                <p:oleObj name="位图图像" r:id="rId3" imgW="10612331" imgH="623022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9" y="1674814"/>
                        <a:ext cx="7400925" cy="4344987"/>
                      </a:xfrm>
                      <a:prstGeom prst="rect">
                        <a:avLst/>
                      </a:prstGeom>
                    </p:spPr>
                  </p:pic>
                </p:oleObj>
              </mc:Fallback>
            </mc:AlternateContent>
          </a:graphicData>
        </a:graphic>
      </p:graphicFrame>
    </p:spTree>
    <p:extLst>
      <p:ext uri="{BB962C8B-B14F-4D97-AF65-F5344CB8AC3E}">
        <p14:creationId xmlns:p14="http://schemas.microsoft.com/office/powerpoint/2010/main" val="39701161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表单处理</a:t>
            </a:r>
            <a:endParaRPr lang="zh-CN" altLang="en-US" dirty="0"/>
          </a:p>
        </p:txBody>
      </p:sp>
      <p:sp>
        <p:nvSpPr>
          <p:cNvPr id="3" name="内容占位符 2"/>
          <p:cNvSpPr>
            <a:spLocks noGrp="1"/>
          </p:cNvSpPr>
          <p:nvPr>
            <p:ph idx="1"/>
          </p:nvPr>
        </p:nvSpPr>
        <p:spPr/>
        <p:txBody>
          <a:bodyPr/>
          <a:lstStyle/>
          <a:p>
            <a:r>
              <a:rPr lang="en-US" altLang="zh-CN" dirty="0" smtClean="0"/>
              <a:t>GET</a:t>
            </a:r>
            <a:r>
              <a:rPr lang="zh-CN" altLang="en-US" dirty="0" smtClean="0"/>
              <a:t>方式发送的表单，从</a:t>
            </a:r>
            <a:r>
              <a:rPr lang="en-US" altLang="zh-CN" dirty="0" smtClean="0"/>
              <a:t>$_GET[]</a:t>
            </a:r>
            <a:r>
              <a:rPr lang="zh-CN" altLang="en-US" dirty="0" smtClean="0"/>
              <a:t>中得到表单内容</a:t>
            </a:r>
            <a:endParaRPr lang="en-US" altLang="zh-CN" dirty="0" smtClean="0"/>
          </a:p>
          <a:p>
            <a:pPr lvl="1"/>
            <a:r>
              <a:rPr lang="zh-CN" altLang="en-US" dirty="0" smtClean="0"/>
              <a:t>此时还将得到用户在</a:t>
            </a:r>
            <a:r>
              <a:rPr lang="en-US" altLang="zh-CN" dirty="0" smtClean="0"/>
              <a:t>URL</a:t>
            </a:r>
            <a:r>
              <a:rPr lang="zh-CN" altLang="en-US" dirty="0" smtClean="0"/>
              <a:t>上附加的其他查询字符串内容</a:t>
            </a:r>
            <a:endParaRPr lang="en-US" altLang="zh-CN" dirty="0" smtClean="0"/>
          </a:p>
          <a:p>
            <a:pPr lvl="1"/>
            <a:r>
              <a:rPr lang="en-US" altLang="zh-CN" dirty="0" smtClean="0">
                <a:hlinkClick r:id="rId2" action="ppaction://hlinkfile"/>
              </a:rPr>
              <a:t>example</a:t>
            </a:r>
            <a:endParaRPr lang="en-US" altLang="zh-CN" dirty="0"/>
          </a:p>
          <a:p>
            <a:r>
              <a:rPr lang="en-US" altLang="zh-CN" dirty="0" smtClean="0"/>
              <a:t>POST</a:t>
            </a:r>
            <a:r>
              <a:rPr lang="zh-CN" altLang="en-US" dirty="0" smtClean="0"/>
              <a:t>方式发送的表单，从</a:t>
            </a:r>
            <a:r>
              <a:rPr lang="en-US" altLang="zh-CN" dirty="0" smtClean="0"/>
              <a:t>$_POST[]</a:t>
            </a:r>
            <a:r>
              <a:rPr lang="zh-CN" altLang="en-US" dirty="0" smtClean="0"/>
              <a:t>中得到表单内容</a:t>
            </a:r>
            <a:endParaRPr lang="en-US" altLang="zh-CN" dirty="0" smtClean="0"/>
          </a:p>
          <a:p>
            <a:pPr lvl="1"/>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166224660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8381" y="1905000"/>
            <a:ext cx="6600038" cy="4114800"/>
          </a:xfrm>
        </p:spPr>
      </p:pic>
    </p:spTree>
    <p:extLst>
      <p:ext uri="{BB962C8B-B14F-4D97-AF65-F5344CB8AC3E}">
        <p14:creationId xmlns:p14="http://schemas.microsoft.com/office/powerpoint/2010/main" val="233261447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3995" y="1905000"/>
            <a:ext cx="5988810" cy="4114800"/>
          </a:xfrm>
        </p:spPr>
      </p:pic>
    </p:spTree>
    <p:extLst>
      <p:ext uri="{BB962C8B-B14F-4D97-AF65-F5344CB8AC3E}">
        <p14:creationId xmlns:p14="http://schemas.microsoft.com/office/powerpoint/2010/main" val="19087697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sp>
        <p:nvSpPr>
          <p:cNvPr id="3" name="内容占位符 2"/>
          <p:cNvSpPr>
            <a:spLocks noGrp="1"/>
          </p:cNvSpPr>
          <p:nvPr>
            <p:ph idx="1"/>
          </p:nvPr>
        </p:nvSpPr>
        <p:spPr/>
        <p:txBody>
          <a:bodyPr/>
          <a:lstStyle/>
          <a:p>
            <a:r>
              <a:rPr lang="zh-CN" altLang="en-US" dirty="0" smtClean="0"/>
              <a:t>多值参数</a:t>
            </a:r>
            <a:endParaRPr lang="en-US" altLang="zh-CN" dirty="0" smtClean="0"/>
          </a:p>
          <a:p>
            <a:pPr lvl="1"/>
            <a:r>
              <a:rPr lang="zh-CN" altLang="en-US" dirty="0" smtClean="0"/>
              <a:t>对于</a:t>
            </a:r>
            <a:r>
              <a:rPr lang="en-US" altLang="zh-CN" dirty="0" smtClean="0"/>
              <a:t>checkbox</a:t>
            </a:r>
            <a:r>
              <a:rPr lang="zh-CN" altLang="en-US" dirty="0" smtClean="0"/>
              <a:t>或</a:t>
            </a:r>
            <a:r>
              <a:rPr lang="en-US" altLang="zh-CN" dirty="0" smtClean="0"/>
              <a:t>select</a:t>
            </a:r>
            <a:r>
              <a:rPr lang="zh-CN" altLang="en-US" dirty="0" smtClean="0"/>
              <a:t>这样同一</a:t>
            </a:r>
            <a:r>
              <a:rPr lang="en-US" altLang="zh-CN" dirty="0" smtClean="0"/>
              <a:t>name</a:t>
            </a:r>
            <a:r>
              <a:rPr lang="zh-CN" altLang="en-US" dirty="0" smtClean="0"/>
              <a:t>可能有多个值的控件，</a:t>
            </a:r>
            <a:r>
              <a:rPr lang="en-US" altLang="zh-CN" dirty="0" smtClean="0"/>
              <a:t>PHP</a:t>
            </a:r>
            <a:r>
              <a:rPr lang="zh-CN" altLang="en-US" dirty="0" smtClean="0"/>
              <a:t>要求控件</a:t>
            </a:r>
            <a:r>
              <a:rPr lang="en-US" altLang="zh-CN" dirty="0" smtClean="0"/>
              <a:t>name</a:t>
            </a:r>
            <a:r>
              <a:rPr lang="zh-CN" altLang="en-US" dirty="0" smtClean="0"/>
              <a:t>应使用</a:t>
            </a:r>
            <a:r>
              <a:rPr lang="en-US" altLang="zh-CN" dirty="0" smtClean="0"/>
              <a:t>[]</a:t>
            </a:r>
            <a:r>
              <a:rPr lang="zh-CN" altLang="en-US" dirty="0" smtClean="0"/>
              <a:t>结尾</a:t>
            </a:r>
            <a:endParaRPr lang="en-US" altLang="zh-CN" dirty="0" smtClean="0"/>
          </a:p>
          <a:p>
            <a:pPr lvl="1"/>
            <a:r>
              <a:rPr lang="en-US" altLang="zh-CN" dirty="0" smtClean="0">
                <a:hlinkClick r:id="rId2" action="ppaction://hlinkfile"/>
              </a:rPr>
              <a:t>example</a:t>
            </a:r>
            <a:endParaRPr lang="en-US" altLang="zh-CN" dirty="0" smtClean="0"/>
          </a:p>
          <a:p>
            <a:r>
              <a:rPr lang="zh-CN" altLang="en-US" dirty="0" smtClean="0"/>
              <a:t>表单输入的过滤和验证</a:t>
            </a:r>
            <a:endParaRPr lang="zh-CN" altLang="en-US" dirty="0"/>
          </a:p>
        </p:txBody>
      </p:sp>
    </p:spTree>
    <p:extLst>
      <p:ext uri="{BB962C8B-B14F-4D97-AF65-F5344CB8AC3E}">
        <p14:creationId xmlns:p14="http://schemas.microsoft.com/office/powerpoint/2010/main" val="10249945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表单处理</a:t>
            </a:r>
          </a:p>
        </p:txBody>
      </p:sp>
      <p:pic>
        <p:nvPicPr>
          <p:cNvPr id="6" name="内容占位符 5"/>
          <p:cNvPicPr>
            <a:picLocks noGrp="1" noChangeAspect="1"/>
          </p:cNvPicPr>
          <p:nvPr>
            <p:ph sz="half" idx="1"/>
          </p:nvPr>
        </p:nvPicPr>
        <p:blipFill>
          <a:blip r:embed="rId2"/>
          <a:stretch>
            <a:fillRect/>
          </a:stretch>
        </p:blipFill>
        <p:spPr>
          <a:xfrm>
            <a:off x="1117600" y="2761989"/>
            <a:ext cx="5080000" cy="240082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483776"/>
            <a:ext cx="5080000" cy="957248"/>
          </a:xfrm>
          <a:prstGeom prst="rect">
            <a:avLst/>
          </a:prstGeom>
        </p:spPr>
      </p:pic>
    </p:spTree>
    <p:extLst>
      <p:ext uri="{BB962C8B-B14F-4D97-AF65-F5344CB8AC3E}">
        <p14:creationId xmlns:p14="http://schemas.microsoft.com/office/powerpoint/2010/main" val="3560157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状态维护</a:t>
            </a:r>
            <a:endParaRPr lang="zh-CN" altLang="en-US" dirty="0"/>
          </a:p>
        </p:txBody>
      </p:sp>
    </p:spTree>
    <p:extLst>
      <p:ext uri="{BB962C8B-B14F-4D97-AF65-F5344CB8AC3E}">
        <p14:creationId xmlns:p14="http://schemas.microsoft.com/office/powerpoint/2010/main" val="227072764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pPr eaLnBrk="1" hangingPunct="1"/>
            <a:r>
              <a:rPr lang="en-US" altLang="zh-CN" dirty="0" smtClean="0"/>
              <a:t>HTTP</a:t>
            </a:r>
            <a:r>
              <a:rPr lang="zh-CN" altLang="en-US" dirty="0" smtClean="0"/>
              <a:t>的状态管理问题</a:t>
            </a:r>
          </a:p>
        </p:txBody>
      </p:sp>
      <p:sp>
        <p:nvSpPr>
          <p:cNvPr id="19251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HTTP</a:t>
            </a:r>
            <a:r>
              <a:rPr lang="zh-CN" altLang="en-US" dirty="0" smtClean="0"/>
              <a:t>本身是无状态协议</a:t>
            </a:r>
            <a:r>
              <a:rPr lang="en-US" altLang="zh-CN" dirty="0" smtClean="0"/>
              <a:t>,</a:t>
            </a:r>
            <a:r>
              <a:rPr lang="zh-CN" altLang="en-US" dirty="0" smtClean="0"/>
              <a:t>但是服务器可以有合理理由在一个或多个</a:t>
            </a:r>
            <a:r>
              <a:rPr lang="en-US" altLang="zh-CN" dirty="0" smtClean="0"/>
              <a:t>Web</a:t>
            </a:r>
            <a:r>
              <a:rPr lang="zh-CN" altLang="en-US" dirty="0" smtClean="0"/>
              <a:t>会话中</a:t>
            </a:r>
            <a:r>
              <a:rPr lang="en-US" altLang="zh-CN" dirty="0" smtClean="0"/>
              <a:t>/</a:t>
            </a:r>
            <a:r>
              <a:rPr lang="zh-CN" altLang="en-US" dirty="0" smtClean="0"/>
              <a:t>间通过一系列请求保持信息</a:t>
            </a:r>
          </a:p>
          <a:p>
            <a:pPr eaLnBrk="1" hangingPunct="1"/>
            <a:r>
              <a:rPr lang="en-US" altLang="zh-CN" dirty="0"/>
              <a:t>HTTP</a:t>
            </a:r>
            <a:r>
              <a:rPr lang="zh-CN" altLang="en-US" dirty="0"/>
              <a:t>中对状态进行管理的</a:t>
            </a:r>
            <a:r>
              <a:rPr lang="zh-CN" altLang="en-US" dirty="0" smtClean="0"/>
              <a:t>方式主要包括</a:t>
            </a:r>
            <a:endParaRPr lang="en-US" altLang="zh-CN" dirty="0" smtClean="0"/>
          </a:p>
          <a:p>
            <a:pPr lvl="1" eaLnBrk="1" hangingPunct="1"/>
            <a:r>
              <a:rPr lang="zh-CN" altLang="en-US" dirty="0" smtClean="0"/>
              <a:t>查询字符串</a:t>
            </a:r>
            <a:r>
              <a:rPr lang="en-US" altLang="zh-CN" dirty="0" smtClean="0"/>
              <a:t>/URL</a:t>
            </a:r>
            <a:r>
              <a:rPr lang="zh-CN" altLang="en-US" dirty="0" smtClean="0"/>
              <a:t>改写，</a:t>
            </a:r>
            <a:r>
              <a:rPr lang="en-US" altLang="zh-CN" dirty="0"/>
              <a:t>Query strings</a:t>
            </a:r>
          </a:p>
          <a:p>
            <a:pPr lvl="1" eaLnBrk="1" hangingPunct="1"/>
            <a:r>
              <a:rPr lang="en-US" altLang="zh-CN" dirty="0" smtClean="0"/>
              <a:t>Cookie</a:t>
            </a:r>
          </a:p>
          <a:p>
            <a:pPr eaLnBrk="1" hangingPunct="1"/>
            <a:r>
              <a:rPr lang="zh-CN" altLang="en-US" dirty="0" smtClean="0"/>
              <a:t>服务器端扩展往往还提供了</a:t>
            </a:r>
            <a:r>
              <a:rPr lang="en-US" altLang="zh-CN" dirty="0" smtClean="0"/>
              <a:t>Session</a:t>
            </a:r>
            <a:r>
              <a:rPr lang="zh-CN" altLang="en-US" dirty="0" smtClean="0"/>
              <a:t>机制</a:t>
            </a:r>
          </a:p>
        </p:txBody>
      </p:sp>
    </p:spTree>
    <p:extLst>
      <p:ext uri="{BB962C8B-B14F-4D97-AF65-F5344CB8AC3E}">
        <p14:creationId xmlns:p14="http://schemas.microsoft.com/office/powerpoint/2010/main" val="279307919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的状态管理问题</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28168" y="1905000"/>
            <a:ext cx="4240465" cy="4114800"/>
          </a:xfrm>
        </p:spPr>
      </p:pic>
    </p:spTree>
    <p:extLst>
      <p:ext uri="{BB962C8B-B14F-4D97-AF65-F5344CB8AC3E}">
        <p14:creationId xmlns:p14="http://schemas.microsoft.com/office/powerpoint/2010/main" val="14911589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a:t>
            </a:r>
            <a:r>
              <a:rPr lang="zh-CN" altLang="en-US" dirty="0"/>
              <a:t>的状态管理问题</a:t>
            </a:r>
          </a:p>
        </p:txBody>
      </p:sp>
      <p:pic>
        <p:nvPicPr>
          <p:cNvPr id="6" name="内容占位符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567608" y="1628800"/>
            <a:ext cx="2880320" cy="4941636"/>
          </a:xfrm>
        </p:spPr>
      </p:pic>
      <p:pic>
        <p:nvPicPr>
          <p:cNvPr id="7"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24600" y="2521803"/>
            <a:ext cx="3810000" cy="2881194"/>
          </a:xfrm>
        </p:spPr>
      </p:pic>
    </p:spTree>
    <p:extLst>
      <p:ext uri="{BB962C8B-B14F-4D97-AF65-F5344CB8AC3E}">
        <p14:creationId xmlns:p14="http://schemas.microsoft.com/office/powerpoint/2010/main" val="284578704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查询字符串方式</a:t>
            </a:r>
            <a:endParaRPr lang="zh-CN" altLang="en-US" dirty="0"/>
          </a:p>
        </p:txBody>
      </p:sp>
      <p:sp>
        <p:nvSpPr>
          <p:cNvPr id="5" name="内容占位符 4"/>
          <p:cNvSpPr>
            <a:spLocks noGrp="1"/>
          </p:cNvSpPr>
          <p:nvPr>
            <p:ph idx="1"/>
          </p:nvPr>
        </p:nvSpPr>
        <p:spPr/>
        <p:txBody>
          <a:bodyPr/>
          <a:lstStyle/>
          <a:p>
            <a:r>
              <a:rPr lang="zh-CN" altLang="en-US" dirty="0" smtClean="0"/>
              <a:t>可以通过隐藏桢或隐藏字段在页间传递信息</a:t>
            </a:r>
            <a:endParaRPr lang="en-US" altLang="zh-CN" dirty="0" smtClean="0"/>
          </a:p>
          <a:p>
            <a:r>
              <a:rPr lang="zh-CN" altLang="en-US" dirty="0" smtClean="0"/>
              <a:t>可以通过重写</a:t>
            </a:r>
            <a:r>
              <a:rPr lang="en-US" altLang="zh-CN" dirty="0" smtClean="0"/>
              <a:t>URL</a:t>
            </a:r>
            <a:r>
              <a:rPr lang="zh-CN" altLang="en-US" dirty="0" smtClean="0"/>
              <a:t>方式，在</a:t>
            </a:r>
            <a:r>
              <a:rPr lang="en-US" altLang="zh-CN" dirty="0" smtClean="0"/>
              <a:t>URL</a:t>
            </a:r>
            <a:r>
              <a:rPr lang="zh-CN" altLang="en-US" dirty="0" smtClean="0"/>
              <a:t>后添加额外信息来</a:t>
            </a:r>
            <a:r>
              <a:rPr lang="zh-CN" altLang="en-US" dirty="0"/>
              <a:t>在页间传递</a:t>
            </a:r>
            <a:r>
              <a:rPr lang="zh-CN" altLang="en-US" dirty="0" smtClean="0"/>
              <a:t>信息</a:t>
            </a:r>
            <a:endParaRPr lang="en-US" altLang="zh-CN" dirty="0" smtClean="0"/>
          </a:p>
          <a:p>
            <a:pPr lvl="1"/>
            <a:r>
              <a:rPr lang="zh-CN" altLang="en-US" dirty="0" smtClean="0"/>
              <a:t>优点：幂等，便于</a:t>
            </a:r>
            <a:r>
              <a:rPr lang="en-US" altLang="zh-CN" dirty="0" smtClean="0"/>
              <a:t>SEO</a:t>
            </a:r>
          </a:p>
          <a:p>
            <a:pPr lvl="1"/>
            <a:r>
              <a:rPr lang="zh-CN" altLang="en-US" dirty="0" smtClean="0"/>
              <a:t>缺点：用户易篡改，传递信息量有限</a:t>
            </a:r>
            <a:endParaRPr lang="en-US" altLang="zh-CN" dirty="0" smtClean="0"/>
          </a:p>
          <a:p>
            <a:pPr lvl="1"/>
            <a:r>
              <a:rPr lang="zh-CN" altLang="en-US" dirty="0" smtClean="0"/>
              <a:t>往往用于传递</a:t>
            </a:r>
            <a:r>
              <a:rPr lang="en-US" altLang="zh-CN" dirty="0" err="1" smtClean="0"/>
              <a:t>SessionID</a:t>
            </a:r>
            <a:r>
              <a:rPr lang="zh-CN" altLang="en-US" dirty="0" smtClean="0"/>
              <a:t>等信息，作为无</a:t>
            </a:r>
            <a:r>
              <a:rPr lang="en-US" altLang="zh-CN" dirty="0" smtClean="0"/>
              <a:t>Cookie</a:t>
            </a:r>
            <a:r>
              <a:rPr lang="zh-CN" altLang="en-US" dirty="0" smtClean="0"/>
              <a:t>时的备用方案</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681746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服务器端可用资源</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3091" y="1905000"/>
            <a:ext cx="6310618" cy="4114800"/>
          </a:xfrm>
        </p:spPr>
      </p:pic>
    </p:spTree>
    <p:extLst>
      <p:ext uri="{BB962C8B-B14F-4D97-AF65-F5344CB8AC3E}">
        <p14:creationId xmlns:p14="http://schemas.microsoft.com/office/powerpoint/2010/main" val="5695805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pPr eaLnBrk="1" hangingPunct="1"/>
            <a:r>
              <a:rPr lang="en-US" altLang="zh-CN" smtClean="0"/>
              <a:t>Cookie</a:t>
            </a:r>
            <a:r>
              <a:rPr lang="zh-CN" altLang="en-US" smtClean="0"/>
              <a:t>定义</a:t>
            </a:r>
          </a:p>
        </p:txBody>
      </p:sp>
      <p:sp>
        <p:nvSpPr>
          <p:cNvPr id="193540"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a:t>Cookie</a:t>
            </a:r>
            <a:r>
              <a:rPr lang="zh-CN" altLang="en-US" dirty="0"/>
              <a:t>首先由</a:t>
            </a:r>
            <a:r>
              <a:rPr lang="en-US" altLang="zh-CN" dirty="0"/>
              <a:t>Netscape</a:t>
            </a:r>
            <a:r>
              <a:rPr lang="zh-CN" altLang="en-US" dirty="0"/>
              <a:t>在</a:t>
            </a:r>
            <a:r>
              <a:rPr lang="en-US" altLang="zh-CN" dirty="0"/>
              <a:t>1994</a:t>
            </a:r>
            <a:r>
              <a:rPr lang="zh-CN" altLang="en-US" dirty="0"/>
              <a:t>年引入，然后于</a:t>
            </a:r>
            <a:r>
              <a:rPr lang="en-US" altLang="zh-CN" dirty="0"/>
              <a:t>2000</a:t>
            </a:r>
            <a:r>
              <a:rPr lang="zh-CN" altLang="en-US" dirty="0"/>
              <a:t>年</a:t>
            </a:r>
            <a:r>
              <a:rPr lang="en-US" altLang="zh-CN" dirty="0"/>
              <a:t>10</a:t>
            </a:r>
            <a:r>
              <a:rPr lang="zh-CN" altLang="en-US" dirty="0"/>
              <a:t>月作为</a:t>
            </a:r>
            <a:r>
              <a:rPr lang="en-US" altLang="zh-CN" dirty="0"/>
              <a:t>IETF</a:t>
            </a:r>
            <a:r>
              <a:rPr lang="zh-CN" altLang="en-US" dirty="0"/>
              <a:t>标准</a:t>
            </a:r>
            <a:r>
              <a:rPr lang="en-US" altLang="zh-CN" dirty="0"/>
              <a:t>(RFC 2965)</a:t>
            </a:r>
            <a:r>
              <a:rPr lang="zh-CN" altLang="en-US" dirty="0"/>
              <a:t>提出</a:t>
            </a:r>
          </a:p>
          <a:p>
            <a:pPr eaLnBrk="1" hangingPunct="1"/>
            <a:r>
              <a:rPr lang="en-US" altLang="zh-CN" dirty="0" smtClean="0"/>
              <a:t>Cookie</a:t>
            </a:r>
            <a:r>
              <a:rPr lang="zh-CN" altLang="en-US" dirty="0" smtClean="0"/>
              <a:t>是存储在客户端机器上的小段信息</a:t>
            </a:r>
          </a:p>
          <a:p>
            <a:pPr lvl="1" eaLnBrk="1" hangingPunct="1"/>
            <a:r>
              <a:rPr lang="zh-CN" altLang="en-US" dirty="0" smtClean="0"/>
              <a:t>它由</a:t>
            </a:r>
            <a:r>
              <a:rPr lang="en-US" altLang="zh-CN" dirty="0" smtClean="0"/>
              <a:t>Web</a:t>
            </a:r>
            <a:r>
              <a:rPr lang="zh-CN" altLang="en-US" dirty="0" smtClean="0"/>
              <a:t>服务器发送给浏览器</a:t>
            </a:r>
            <a:r>
              <a:rPr lang="zh-CN" altLang="en-US" dirty="0"/>
              <a:t>，</a:t>
            </a:r>
            <a:r>
              <a:rPr lang="zh-CN" altLang="en-US" dirty="0" smtClean="0"/>
              <a:t>并代表服务器存储在用户的机器上</a:t>
            </a:r>
          </a:p>
          <a:p>
            <a:pPr lvl="1" eaLnBrk="1" hangingPunct="1"/>
            <a:r>
              <a:rPr lang="zh-CN" altLang="en-US" dirty="0" smtClean="0"/>
              <a:t>它提供了持续的存储识别数据的机制</a:t>
            </a:r>
            <a:endParaRPr lang="en-US" altLang="zh-CN" dirty="0" smtClean="0"/>
          </a:p>
          <a:p>
            <a:pPr eaLnBrk="1" hangingPunct="1"/>
            <a:r>
              <a:rPr lang="en-US" altLang="zh-CN" dirty="0" smtClean="0"/>
              <a:t>Cookie</a:t>
            </a:r>
            <a:r>
              <a:rPr lang="zh-CN" altLang="en-US" dirty="0" smtClean="0"/>
              <a:t>分类</a:t>
            </a:r>
            <a:endParaRPr lang="en-US" altLang="zh-CN" dirty="0" smtClean="0"/>
          </a:p>
          <a:p>
            <a:pPr lvl="1" eaLnBrk="1" hangingPunct="1"/>
            <a:r>
              <a:rPr lang="zh-CN" altLang="en-US" dirty="0" smtClean="0"/>
              <a:t>会话</a:t>
            </a:r>
            <a:r>
              <a:rPr lang="en-US" altLang="zh-CN" dirty="0" smtClean="0"/>
              <a:t>Cookie</a:t>
            </a:r>
            <a:r>
              <a:rPr lang="zh-CN" altLang="en-US" dirty="0" smtClean="0"/>
              <a:t>：浏览器关闭就直接删除</a:t>
            </a:r>
            <a:endParaRPr lang="en-US" altLang="zh-CN" dirty="0" smtClean="0"/>
          </a:p>
          <a:p>
            <a:pPr lvl="1" eaLnBrk="1" hangingPunct="1"/>
            <a:r>
              <a:rPr lang="zh-CN" altLang="en-US" dirty="0" smtClean="0"/>
              <a:t>持久</a:t>
            </a:r>
            <a:r>
              <a:rPr lang="en-US" altLang="zh-CN" dirty="0" smtClean="0"/>
              <a:t>Cookie</a:t>
            </a:r>
            <a:r>
              <a:rPr lang="zh-CN" altLang="en-US" dirty="0" smtClean="0"/>
              <a:t>：有过期时间，过期后删除</a:t>
            </a:r>
          </a:p>
        </p:txBody>
      </p:sp>
    </p:spTree>
    <p:extLst>
      <p:ext uri="{BB962C8B-B14F-4D97-AF65-F5344CB8AC3E}">
        <p14:creationId xmlns:p14="http://schemas.microsoft.com/office/powerpoint/2010/main" val="13809872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pPr eaLnBrk="1" hangingPunct="1"/>
            <a:r>
              <a:rPr lang="en-US" altLang="zh-CN" dirty="0" smtClean="0"/>
              <a:t>Cookie</a:t>
            </a:r>
            <a:r>
              <a:rPr lang="zh-CN" altLang="en-US" dirty="0" smtClean="0"/>
              <a:t>运行机制</a:t>
            </a:r>
          </a:p>
        </p:txBody>
      </p:sp>
      <p:sp>
        <p:nvSpPr>
          <p:cNvPr id="194564" name="Rectangle 3" descr="Rectangle: Click to edit Master text styles&#10;Second level&#10;Third level&#10;Fourth level&#10;Fifth level"/>
          <p:cNvSpPr>
            <a:spLocks noGrp="1" noChangeArrowheads="1"/>
          </p:cNvSpPr>
          <p:nvPr>
            <p:ph idx="1"/>
          </p:nvPr>
        </p:nvSpPr>
        <p:spPr/>
        <p:txBody>
          <a:bodyPr/>
          <a:lstStyle/>
          <a:p>
            <a:pPr marL="533400" indent="-533400" eaLnBrk="1" hangingPunct="1"/>
            <a:r>
              <a:rPr lang="zh-CN" altLang="en-US" dirty="0" smtClean="0"/>
              <a:t>基本机制</a:t>
            </a:r>
            <a:endParaRPr lang="en-US" altLang="zh-CN" dirty="0" smtClean="0"/>
          </a:p>
          <a:p>
            <a:pPr marL="914400" lvl="1" indent="-457200" eaLnBrk="1" hangingPunct="1">
              <a:buFont typeface="Wingdings" pitchFamily="2" charset="2"/>
              <a:buAutoNum type="arabicPeriod"/>
            </a:pPr>
            <a:r>
              <a:rPr lang="zh-CN" altLang="en-US" dirty="0" smtClean="0"/>
              <a:t>原始服务器在第一次响应中返回含</a:t>
            </a:r>
            <a:r>
              <a:rPr lang="en-US" altLang="zh-CN" dirty="0" smtClean="0"/>
              <a:t>Cookie</a:t>
            </a:r>
            <a:r>
              <a:rPr lang="zh-CN" altLang="en-US" dirty="0" smtClean="0"/>
              <a:t>值的标头</a:t>
            </a:r>
            <a:r>
              <a:rPr lang="zh-CN" altLang="en-US" dirty="0"/>
              <a:t>，</a:t>
            </a:r>
            <a:r>
              <a:rPr lang="zh-CN" altLang="en-US" dirty="0" smtClean="0"/>
              <a:t>如果浏览器支持</a:t>
            </a:r>
            <a:r>
              <a:rPr lang="en-US" altLang="zh-CN" dirty="0" smtClean="0"/>
              <a:t>Cookie</a:t>
            </a:r>
            <a:r>
              <a:rPr lang="zh-CN" altLang="en-US" dirty="0" smtClean="0"/>
              <a:t>，则将其保存</a:t>
            </a:r>
          </a:p>
          <a:p>
            <a:pPr marL="914400" lvl="1" indent="-457200" eaLnBrk="1" hangingPunct="1">
              <a:buFont typeface="Wingdings" pitchFamily="2" charset="2"/>
              <a:buAutoNum type="arabicPeriod"/>
            </a:pPr>
            <a:r>
              <a:rPr lang="zh-CN" altLang="en-US" dirty="0" smtClean="0"/>
              <a:t>以后在请求页面时</a:t>
            </a:r>
            <a:r>
              <a:rPr lang="zh-CN" altLang="en-US" dirty="0"/>
              <a:t>，</a:t>
            </a:r>
            <a:r>
              <a:rPr lang="zh-CN" altLang="en-US" dirty="0" smtClean="0"/>
              <a:t>浏览器先查看现存的</a:t>
            </a:r>
            <a:r>
              <a:rPr lang="en-US" altLang="zh-CN" dirty="0" smtClean="0"/>
              <a:t>Cookie</a:t>
            </a:r>
            <a:r>
              <a:rPr lang="zh-CN" altLang="en-US" dirty="0" smtClean="0"/>
              <a:t>中是否有与请求页面相关联的</a:t>
            </a:r>
            <a:r>
              <a:rPr lang="en-US" altLang="zh-CN" dirty="0" smtClean="0"/>
              <a:t>Cookie</a:t>
            </a:r>
          </a:p>
          <a:p>
            <a:pPr marL="914400" lvl="1" indent="-457200" eaLnBrk="1" hangingPunct="1">
              <a:buFont typeface="Wingdings" pitchFamily="2" charset="2"/>
              <a:buAutoNum type="arabicPeriod"/>
            </a:pPr>
            <a:r>
              <a:rPr lang="zh-CN" altLang="en-US" dirty="0" smtClean="0"/>
              <a:t>如果有则将</a:t>
            </a:r>
            <a:r>
              <a:rPr lang="en-US" altLang="zh-CN" dirty="0" smtClean="0"/>
              <a:t>Cookie</a:t>
            </a:r>
            <a:r>
              <a:rPr lang="zh-CN" altLang="en-US" dirty="0" smtClean="0"/>
              <a:t>信息加入</a:t>
            </a:r>
            <a:r>
              <a:rPr lang="en-US" altLang="zh-CN" dirty="0" smtClean="0"/>
              <a:t>HTTP</a:t>
            </a:r>
            <a:r>
              <a:rPr lang="zh-CN" altLang="en-US" dirty="0" smtClean="0"/>
              <a:t>头发回服务器</a:t>
            </a:r>
            <a:endParaRPr lang="en-US" altLang="zh-CN" dirty="0" smtClean="0"/>
          </a:p>
          <a:p>
            <a:pPr marL="514350" indent="-457200" eaLnBrk="1" hangingPunct="1"/>
            <a:r>
              <a:rPr lang="en-US" altLang="zh-CN" dirty="0"/>
              <a:t>Cookie</a:t>
            </a:r>
            <a:r>
              <a:rPr lang="zh-CN" altLang="en-US" dirty="0"/>
              <a:t>最初保存于浏览器内存中，当浏览器退出进程时将存入磁盘文本文件中，在整个过程中可以无需用户</a:t>
            </a:r>
            <a:r>
              <a:rPr lang="zh-CN" altLang="en-US" dirty="0" smtClean="0"/>
              <a:t>介入</a:t>
            </a:r>
            <a:endParaRPr lang="zh-CN" altLang="en-US" dirty="0"/>
          </a:p>
          <a:p>
            <a:pPr marL="514350" indent="-457200" eaLnBrk="1" hangingPunct="1"/>
            <a:r>
              <a:rPr lang="en-US" altLang="zh-CN" dirty="0"/>
              <a:t>Cookie</a:t>
            </a:r>
            <a:r>
              <a:rPr lang="zh-CN" altLang="en-US" dirty="0"/>
              <a:t>在浏览器对话间持续保持有效，</a:t>
            </a:r>
            <a:r>
              <a:rPr lang="en-US" altLang="zh-CN" dirty="0"/>
              <a:t>Cookie</a:t>
            </a:r>
            <a:r>
              <a:rPr lang="zh-CN" altLang="en-US" dirty="0"/>
              <a:t>可以与特定的一个或多个网站相</a:t>
            </a:r>
            <a:r>
              <a:rPr lang="zh-CN" altLang="en-US" dirty="0" smtClean="0"/>
              <a:t>关联</a:t>
            </a:r>
            <a:endParaRPr lang="zh-CN" altLang="en-US" dirty="0"/>
          </a:p>
        </p:txBody>
      </p:sp>
    </p:spTree>
    <p:extLst>
      <p:ext uri="{BB962C8B-B14F-4D97-AF65-F5344CB8AC3E}">
        <p14:creationId xmlns:p14="http://schemas.microsoft.com/office/powerpoint/2010/main" val="9520546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Cookie</a:t>
            </a:r>
            <a:r>
              <a:rPr lang="zh-CN" altLang="en-US" dirty="0"/>
              <a:t>运行机制</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5424" y="1556792"/>
            <a:ext cx="6768752" cy="5196902"/>
          </a:xfrm>
        </p:spPr>
      </p:pic>
    </p:spTree>
    <p:extLst>
      <p:ext uri="{BB962C8B-B14F-4D97-AF65-F5344CB8AC3E}">
        <p14:creationId xmlns:p14="http://schemas.microsoft.com/office/powerpoint/2010/main" val="40157096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Cookie</a:t>
            </a:r>
            <a:r>
              <a:rPr lang="zh-CN" altLang="en-US" dirty="0"/>
              <a:t>运行机制</a:t>
            </a:r>
          </a:p>
        </p:txBody>
      </p:sp>
      <p:pic>
        <p:nvPicPr>
          <p:cNvPr id="4" name="内容占位符 3"/>
          <p:cNvPicPr>
            <a:picLocks noGrp="1" noChangeAspect="1"/>
          </p:cNvPicPr>
          <p:nvPr>
            <p:ph idx="1"/>
          </p:nvPr>
        </p:nvPicPr>
        <p:blipFill>
          <a:blip r:embed="rId3"/>
          <a:stretch>
            <a:fillRect/>
          </a:stretch>
        </p:blipFill>
        <p:spPr>
          <a:xfrm>
            <a:off x="2465108" y="1905000"/>
            <a:ext cx="7566584" cy="4114800"/>
          </a:xfrm>
          <a:prstGeom prst="rect">
            <a:avLst/>
          </a:prstGeom>
        </p:spPr>
      </p:pic>
    </p:spTree>
    <p:extLst>
      <p:ext uri="{BB962C8B-B14F-4D97-AF65-F5344CB8AC3E}">
        <p14:creationId xmlns:p14="http://schemas.microsoft.com/office/powerpoint/2010/main" val="45408034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2"/>
          <p:cNvSpPr>
            <a:spLocks noGrp="1" noChangeArrowheads="1"/>
          </p:cNvSpPr>
          <p:nvPr>
            <p:ph type="title"/>
          </p:nvPr>
        </p:nvSpPr>
        <p:spPr/>
        <p:txBody>
          <a:bodyPr/>
          <a:lstStyle/>
          <a:p>
            <a:pPr eaLnBrk="1" hangingPunct="1"/>
            <a:r>
              <a:rPr lang="en-US" altLang="zh-CN" smtClean="0"/>
              <a:t>Cookie</a:t>
            </a:r>
            <a:r>
              <a:rPr lang="zh-CN" altLang="en-US" smtClean="0"/>
              <a:t>的内容</a:t>
            </a:r>
          </a:p>
        </p:txBody>
      </p:sp>
      <p:sp>
        <p:nvSpPr>
          <p:cNvPr id="196612"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Cookie</a:t>
            </a:r>
            <a:r>
              <a:rPr lang="zh-CN" altLang="en-US" dirty="0" smtClean="0"/>
              <a:t>中的信息由属性部分和名值对部分组成</a:t>
            </a:r>
          </a:p>
          <a:p>
            <a:pPr lvl="1" eaLnBrk="1" hangingPunct="1"/>
            <a:r>
              <a:rPr lang="zh-CN" altLang="en-US" dirty="0" smtClean="0"/>
              <a:t>属性部分由服务器端发送的信息组成</a:t>
            </a:r>
          </a:p>
          <a:p>
            <a:pPr lvl="1" eaLnBrk="1" hangingPunct="1"/>
            <a:r>
              <a:rPr lang="zh-CN" altLang="en-US" dirty="0" smtClean="0"/>
              <a:t>名值对是存放的实际信息</a:t>
            </a:r>
          </a:p>
          <a:p>
            <a:pPr eaLnBrk="1" hangingPunct="1"/>
            <a:r>
              <a:rPr lang="en-US" altLang="zh-CN" dirty="0" smtClean="0"/>
              <a:t>Cookie</a:t>
            </a:r>
            <a:r>
              <a:rPr lang="zh-CN" altLang="en-US" dirty="0" smtClean="0"/>
              <a:t>值可以是任何字符串</a:t>
            </a:r>
            <a:r>
              <a:rPr lang="zh-CN" altLang="en-US" dirty="0"/>
              <a:t>，</a:t>
            </a:r>
            <a:r>
              <a:rPr lang="zh-CN" altLang="en-US" dirty="0" smtClean="0"/>
              <a:t>但是分号和等号有特殊含义</a:t>
            </a:r>
          </a:p>
          <a:p>
            <a:pPr eaLnBrk="1" hangingPunct="1"/>
            <a:r>
              <a:rPr lang="en-US" altLang="zh-CN" dirty="0" smtClean="0"/>
              <a:t>Cookie</a:t>
            </a:r>
            <a:r>
              <a:rPr lang="zh-CN" altLang="en-US" dirty="0" smtClean="0"/>
              <a:t>值不能有空格</a:t>
            </a:r>
          </a:p>
        </p:txBody>
      </p:sp>
    </p:spTree>
    <p:extLst>
      <p:ext uri="{BB962C8B-B14F-4D97-AF65-F5344CB8AC3E}">
        <p14:creationId xmlns:p14="http://schemas.microsoft.com/office/powerpoint/2010/main" val="368184670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Rectangle 2"/>
          <p:cNvSpPr>
            <a:spLocks noGrp="1" noChangeArrowheads="1"/>
          </p:cNvSpPr>
          <p:nvPr>
            <p:ph type="title"/>
          </p:nvPr>
        </p:nvSpPr>
        <p:spPr/>
        <p:txBody>
          <a:bodyPr/>
          <a:lstStyle/>
          <a:p>
            <a:pPr eaLnBrk="1" hangingPunct="1"/>
            <a:r>
              <a:rPr lang="en-US" altLang="zh-CN" smtClean="0"/>
              <a:t>Cookie</a:t>
            </a:r>
            <a:r>
              <a:rPr lang="zh-CN" altLang="en-US" smtClean="0"/>
              <a:t>属性</a:t>
            </a:r>
          </a:p>
        </p:txBody>
      </p:sp>
      <p:sp>
        <p:nvSpPr>
          <p:cNvPr id="19763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dirty="0" smtClean="0"/>
              <a:t>expire</a:t>
            </a:r>
          </a:p>
          <a:p>
            <a:pPr lvl="1" eaLnBrk="1" hangingPunct="1"/>
            <a:r>
              <a:rPr lang="zh-CN" altLang="en-US" dirty="0" smtClean="0"/>
              <a:t>定义</a:t>
            </a:r>
            <a:r>
              <a:rPr lang="en-US" altLang="zh-CN" dirty="0" smtClean="0"/>
              <a:t>Cookie</a:t>
            </a:r>
            <a:r>
              <a:rPr lang="zh-CN" altLang="en-US" dirty="0" smtClean="0"/>
              <a:t>的过期日期</a:t>
            </a:r>
          </a:p>
          <a:p>
            <a:pPr eaLnBrk="1" hangingPunct="1"/>
            <a:r>
              <a:rPr lang="en-US" altLang="zh-CN" dirty="0" smtClean="0"/>
              <a:t>domain</a:t>
            </a:r>
          </a:p>
          <a:p>
            <a:pPr lvl="1" eaLnBrk="1" hangingPunct="1"/>
            <a:r>
              <a:rPr lang="zh-CN" altLang="en-US" dirty="0" smtClean="0"/>
              <a:t>规定</a:t>
            </a:r>
            <a:r>
              <a:rPr lang="en-US" altLang="zh-CN" dirty="0" smtClean="0"/>
              <a:t>Cookie</a:t>
            </a:r>
            <a:r>
              <a:rPr lang="zh-CN" altLang="en-US" dirty="0" smtClean="0"/>
              <a:t>仅与某个域上的服务器的文档相关联</a:t>
            </a:r>
          </a:p>
          <a:p>
            <a:pPr eaLnBrk="1" hangingPunct="1"/>
            <a:r>
              <a:rPr lang="en-US" altLang="zh-CN" dirty="0" smtClean="0"/>
              <a:t>path</a:t>
            </a:r>
          </a:p>
          <a:p>
            <a:pPr lvl="1" eaLnBrk="1" hangingPunct="1"/>
            <a:r>
              <a:rPr lang="zh-CN" altLang="en-US" dirty="0" smtClean="0"/>
              <a:t>规定</a:t>
            </a:r>
            <a:r>
              <a:rPr lang="en-US" altLang="zh-CN" dirty="0" smtClean="0"/>
              <a:t>Cookie</a:t>
            </a:r>
            <a:r>
              <a:rPr lang="zh-CN" altLang="en-US" dirty="0" smtClean="0"/>
              <a:t>仅与某个域上的服务器的指定路径下的文档相关联</a:t>
            </a:r>
          </a:p>
          <a:p>
            <a:pPr eaLnBrk="1" hangingPunct="1"/>
            <a:r>
              <a:rPr lang="en-US" altLang="zh-CN" dirty="0" smtClean="0"/>
              <a:t>secure</a:t>
            </a:r>
          </a:p>
          <a:p>
            <a:pPr lvl="1" eaLnBrk="1" hangingPunct="1"/>
            <a:r>
              <a:rPr lang="zh-CN" altLang="en-US" dirty="0" smtClean="0"/>
              <a:t>规定</a:t>
            </a:r>
            <a:r>
              <a:rPr lang="en-US" altLang="zh-CN" dirty="0" smtClean="0"/>
              <a:t>Cookie</a:t>
            </a:r>
            <a:r>
              <a:rPr lang="zh-CN" altLang="en-US" dirty="0" smtClean="0"/>
              <a:t>仅用</a:t>
            </a:r>
            <a:r>
              <a:rPr lang="en-US" altLang="zh-CN" dirty="0" smtClean="0"/>
              <a:t>HTTPS</a:t>
            </a:r>
            <a:r>
              <a:rPr lang="zh-CN" altLang="en-US" dirty="0" smtClean="0"/>
              <a:t>或其他安全方式发送</a:t>
            </a:r>
          </a:p>
        </p:txBody>
      </p:sp>
    </p:spTree>
    <p:extLst>
      <p:ext uri="{BB962C8B-B14F-4D97-AF65-F5344CB8AC3E}">
        <p14:creationId xmlns:p14="http://schemas.microsoft.com/office/powerpoint/2010/main" val="37506310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2"/>
          <p:cNvSpPr>
            <a:spLocks noGrp="1" noChangeArrowheads="1"/>
          </p:cNvSpPr>
          <p:nvPr>
            <p:ph type="title"/>
          </p:nvPr>
        </p:nvSpPr>
        <p:spPr/>
        <p:txBody>
          <a:bodyPr/>
          <a:lstStyle/>
          <a:p>
            <a:pPr eaLnBrk="1" hangingPunct="1"/>
            <a:r>
              <a:rPr lang="en-US" altLang="zh-CN" smtClean="0"/>
              <a:t>Cookie</a:t>
            </a:r>
            <a:r>
              <a:rPr lang="zh-CN" altLang="en-US" smtClean="0"/>
              <a:t>的限制和缺点</a:t>
            </a:r>
          </a:p>
        </p:txBody>
      </p:sp>
      <p:sp>
        <p:nvSpPr>
          <p:cNvPr id="201732"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a:t>Cookie</a:t>
            </a:r>
            <a:r>
              <a:rPr lang="zh-CN" altLang="en-US" sz="2400"/>
              <a:t>的限制</a:t>
            </a:r>
            <a:r>
              <a:rPr lang="en-US" altLang="zh-CN" sz="2400"/>
              <a:t>:</a:t>
            </a:r>
          </a:p>
          <a:p>
            <a:pPr lvl="1" eaLnBrk="1" hangingPunct="1"/>
            <a:r>
              <a:rPr lang="zh-CN" altLang="en-US" sz="2000"/>
              <a:t>浏览器保存的</a:t>
            </a:r>
            <a:r>
              <a:rPr lang="en-US" altLang="zh-CN" sz="2000"/>
              <a:t>Cookie</a:t>
            </a:r>
            <a:r>
              <a:rPr lang="zh-CN" altLang="en-US" sz="2000"/>
              <a:t>不应超过</a:t>
            </a:r>
            <a:r>
              <a:rPr lang="en-US" altLang="zh-CN" sz="2000"/>
              <a:t>300</a:t>
            </a:r>
            <a:r>
              <a:rPr lang="zh-CN" altLang="en-US" sz="2000"/>
              <a:t>个</a:t>
            </a:r>
          </a:p>
          <a:p>
            <a:pPr lvl="1" eaLnBrk="1" hangingPunct="1"/>
            <a:r>
              <a:rPr lang="zh-CN" altLang="en-US" sz="2000"/>
              <a:t>浏览器为每个域保存的</a:t>
            </a:r>
            <a:r>
              <a:rPr lang="en-US" altLang="zh-CN" sz="2000"/>
              <a:t>Cookie</a:t>
            </a:r>
            <a:r>
              <a:rPr lang="zh-CN" altLang="en-US" sz="2000"/>
              <a:t>不应超过</a:t>
            </a:r>
            <a:r>
              <a:rPr lang="en-US" altLang="zh-CN" sz="2000"/>
              <a:t>20</a:t>
            </a:r>
            <a:r>
              <a:rPr lang="zh-CN" altLang="en-US" sz="2000"/>
              <a:t>个</a:t>
            </a:r>
          </a:p>
          <a:p>
            <a:pPr lvl="1" eaLnBrk="1" hangingPunct="1"/>
            <a:r>
              <a:rPr lang="zh-CN" altLang="en-US" sz="2000"/>
              <a:t>每个</a:t>
            </a:r>
            <a:r>
              <a:rPr lang="en-US" altLang="zh-CN" sz="2000"/>
              <a:t>Cookie</a:t>
            </a:r>
            <a:r>
              <a:rPr lang="zh-CN" altLang="en-US" sz="2000"/>
              <a:t>的大小不应超过</a:t>
            </a:r>
            <a:r>
              <a:rPr lang="en-US" altLang="zh-CN" sz="2000"/>
              <a:t>4KB </a:t>
            </a:r>
          </a:p>
          <a:p>
            <a:pPr eaLnBrk="1" hangingPunct="1"/>
            <a:r>
              <a:rPr lang="en-US" altLang="zh-CN" sz="2400"/>
              <a:t>Cookie</a:t>
            </a:r>
            <a:r>
              <a:rPr lang="zh-CN" altLang="en-US" sz="2400"/>
              <a:t>的一些缺点</a:t>
            </a:r>
            <a:r>
              <a:rPr lang="en-US" altLang="zh-CN" sz="2400"/>
              <a:t>:</a:t>
            </a:r>
          </a:p>
          <a:p>
            <a:pPr lvl="1" eaLnBrk="1" hangingPunct="1"/>
            <a:r>
              <a:rPr lang="zh-CN" altLang="en-US" sz="2000"/>
              <a:t>需要字符串解析</a:t>
            </a:r>
          </a:p>
          <a:p>
            <a:pPr lvl="1" eaLnBrk="1" hangingPunct="1"/>
            <a:r>
              <a:rPr lang="zh-CN" altLang="en-US" sz="2000"/>
              <a:t>有些服务器不支持</a:t>
            </a:r>
          </a:p>
          <a:p>
            <a:pPr lvl="1" eaLnBrk="1" hangingPunct="1"/>
            <a:r>
              <a:rPr lang="zh-CN" altLang="en-US" sz="2000"/>
              <a:t>需要磁盘</a:t>
            </a:r>
            <a:r>
              <a:rPr lang="en-US" altLang="zh-CN" sz="2000"/>
              <a:t>I/O,</a:t>
            </a:r>
            <a:r>
              <a:rPr lang="zh-CN" altLang="en-US" sz="2000"/>
              <a:t>速度较慢</a:t>
            </a:r>
          </a:p>
          <a:p>
            <a:pPr lvl="1" eaLnBrk="1" hangingPunct="1"/>
            <a:r>
              <a:rPr lang="zh-CN" altLang="en-US" sz="2000"/>
              <a:t>有最大存储量限制</a:t>
            </a:r>
          </a:p>
          <a:p>
            <a:pPr lvl="1" eaLnBrk="1" hangingPunct="1"/>
            <a:r>
              <a:rPr lang="zh-CN" altLang="en-US" sz="2000"/>
              <a:t>安全性和个人隐私问题</a:t>
            </a:r>
          </a:p>
          <a:p>
            <a:pPr lvl="2" eaLnBrk="1" hangingPunct="1"/>
            <a:r>
              <a:rPr lang="en-US" altLang="zh-CN" sz="1800"/>
              <a:t>opt-in</a:t>
            </a:r>
            <a:r>
              <a:rPr lang="zh-CN" altLang="en-US" sz="1800"/>
              <a:t>模型与</a:t>
            </a:r>
            <a:r>
              <a:rPr lang="en-US" altLang="zh-CN" sz="1800"/>
              <a:t>opt-out</a:t>
            </a:r>
            <a:r>
              <a:rPr lang="zh-CN" altLang="en-US" sz="1800"/>
              <a:t>模型</a:t>
            </a:r>
          </a:p>
        </p:txBody>
      </p:sp>
    </p:spTree>
    <p:extLst>
      <p:ext uri="{BB962C8B-B14F-4D97-AF65-F5344CB8AC3E}">
        <p14:creationId xmlns:p14="http://schemas.microsoft.com/office/powerpoint/2010/main" val="2470628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ChangeArrowheads="1"/>
          </p:cNvSpPr>
          <p:nvPr>
            <p:ph type="title"/>
          </p:nvPr>
        </p:nvSpPr>
        <p:spPr/>
        <p:txBody>
          <a:bodyPr/>
          <a:lstStyle/>
          <a:p>
            <a:pPr eaLnBrk="1" hangingPunct="1"/>
            <a:r>
              <a:rPr lang="zh-CN" altLang="en-US" smtClean="0"/>
              <a:t>用户对</a:t>
            </a:r>
            <a:r>
              <a:rPr lang="en-US" altLang="zh-CN" smtClean="0"/>
              <a:t>Cookie</a:t>
            </a:r>
            <a:r>
              <a:rPr lang="zh-CN" altLang="en-US" smtClean="0"/>
              <a:t>的控制</a:t>
            </a:r>
          </a:p>
        </p:txBody>
      </p:sp>
      <p:sp>
        <p:nvSpPr>
          <p:cNvPr id="202756"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zh-CN" altLang="en-US" dirty="0" smtClean="0"/>
              <a:t>用户对</a:t>
            </a:r>
            <a:r>
              <a:rPr lang="en-US" altLang="zh-CN" dirty="0" smtClean="0"/>
              <a:t>Cookie</a:t>
            </a:r>
            <a:r>
              <a:rPr lang="zh-CN" altLang="en-US" dirty="0" smtClean="0"/>
              <a:t>有一定的限制权</a:t>
            </a:r>
            <a:endParaRPr lang="en-US" altLang="zh-CN" dirty="0" smtClean="0"/>
          </a:p>
          <a:p>
            <a:pPr lvl="1" eaLnBrk="1" hangingPunct="1"/>
            <a:r>
              <a:rPr lang="zh-CN" altLang="en-US" dirty="0" smtClean="0"/>
              <a:t>决定是否完全接受</a:t>
            </a:r>
            <a:r>
              <a:rPr lang="en-US" altLang="zh-CN" dirty="0" smtClean="0"/>
              <a:t>Cookie</a:t>
            </a:r>
          </a:p>
          <a:p>
            <a:pPr lvl="1" eaLnBrk="1" hangingPunct="1"/>
            <a:r>
              <a:rPr lang="zh-CN" altLang="en-US" dirty="0" smtClean="0"/>
              <a:t>对接受</a:t>
            </a:r>
            <a:r>
              <a:rPr lang="en-US" altLang="zh-CN" dirty="0" smtClean="0"/>
              <a:t>Cookie</a:t>
            </a:r>
            <a:r>
              <a:rPr lang="zh-CN" altLang="en-US" dirty="0" smtClean="0"/>
              <a:t>大小和数量进行限制</a:t>
            </a:r>
            <a:endParaRPr lang="en-US" altLang="zh-CN" dirty="0" smtClean="0"/>
          </a:p>
          <a:p>
            <a:pPr lvl="2" eaLnBrk="1" hangingPunct="1"/>
            <a:r>
              <a:rPr lang="zh-CN" altLang="en-US" dirty="0"/>
              <a:t>伪</a:t>
            </a:r>
            <a:r>
              <a:rPr lang="zh-CN" altLang="en-US" dirty="0" smtClean="0"/>
              <a:t>值（子</a:t>
            </a:r>
            <a:r>
              <a:rPr lang="en-US" altLang="zh-CN" dirty="0" smtClean="0"/>
              <a:t>Cookie</a:t>
            </a:r>
            <a:r>
              <a:rPr lang="zh-CN" altLang="en-US" dirty="0" smtClean="0"/>
              <a:t>）的变通方法</a:t>
            </a:r>
            <a:endParaRPr lang="en-US" altLang="zh-CN" dirty="0" smtClean="0"/>
          </a:p>
          <a:p>
            <a:pPr lvl="2" eaLnBrk="1" hangingPunct="1"/>
            <a:r>
              <a:rPr lang="en-US" altLang="zh-CN" dirty="0" smtClean="0"/>
              <a:t>name=name1=value1&amp;name2=value2&amp;name3=value3</a:t>
            </a:r>
            <a:endParaRPr lang="zh-CN" altLang="en-US" dirty="0" smtClean="0"/>
          </a:p>
          <a:p>
            <a:pPr lvl="1" eaLnBrk="1" hangingPunct="1"/>
            <a:r>
              <a:rPr lang="zh-CN" altLang="en-US" dirty="0" smtClean="0"/>
              <a:t>对</a:t>
            </a:r>
            <a:r>
              <a:rPr lang="en-US" altLang="zh-CN" dirty="0" smtClean="0"/>
              <a:t>Cookie</a:t>
            </a:r>
            <a:r>
              <a:rPr lang="zh-CN" altLang="en-US" dirty="0" smtClean="0"/>
              <a:t>的站点来源进行限制</a:t>
            </a:r>
          </a:p>
          <a:p>
            <a:pPr lvl="1" eaLnBrk="1" hangingPunct="1"/>
            <a:r>
              <a:rPr lang="zh-CN" altLang="en-US" dirty="0" smtClean="0"/>
              <a:t>在某个特定的会话期间</a:t>
            </a:r>
            <a:r>
              <a:rPr lang="zh-CN" altLang="en-US" dirty="0"/>
              <a:t>，</a:t>
            </a:r>
            <a:r>
              <a:rPr lang="zh-CN" altLang="en-US" dirty="0" smtClean="0"/>
              <a:t>缩小</a:t>
            </a:r>
            <a:r>
              <a:rPr lang="en-US" altLang="zh-CN" dirty="0" smtClean="0"/>
              <a:t>Cookie</a:t>
            </a:r>
            <a:r>
              <a:rPr lang="zh-CN" altLang="en-US" dirty="0" smtClean="0"/>
              <a:t>的接受范围</a:t>
            </a:r>
          </a:p>
          <a:p>
            <a:pPr lvl="1" eaLnBrk="1" hangingPunct="1"/>
            <a:r>
              <a:rPr lang="zh-CN" altLang="en-US" dirty="0" smtClean="0"/>
              <a:t>要求</a:t>
            </a:r>
            <a:r>
              <a:rPr lang="en-US" altLang="zh-CN" dirty="0" smtClean="0"/>
              <a:t>Cookie</a:t>
            </a:r>
            <a:r>
              <a:rPr lang="zh-CN" altLang="en-US" dirty="0" smtClean="0"/>
              <a:t>必须起源自与当前正在查看网页相同的服务器</a:t>
            </a:r>
          </a:p>
        </p:txBody>
      </p:sp>
    </p:spTree>
    <p:extLst>
      <p:ext uri="{BB962C8B-B14F-4D97-AF65-F5344CB8AC3E}">
        <p14:creationId xmlns:p14="http://schemas.microsoft.com/office/powerpoint/2010/main" val="50075390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p:txBody>
          <a:bodyPr/>
          <a:lstStyle/>
          <a:p>
            <a:pPr eaLnBrk="1" hangingPunct="1"/>
            <a:r>
              <a:rPr lang="zh-CN" altLang="en-US" dirty="0" smtClean="0"/>
              <a:t>对</a:t>
            </a:r>
            <a:r>
              <a:rPr lang="en-US" altLang="zh-CN" dirty="0" smtClean="0"/>
              <a:t>Cookie</a:t>
            </a:r>
            <a:r>
              <a:rPr lang="zh-CN" altLang="en-US" dirty="0" smtClean="0"/>
              <a:t>的读写操作</a:t>
            </a:r>
          </a:p>
        </p:txBody>
      </p:sp>
      <p:sp>
        <p:nvSpPr>
          <p:cNvPr id="198660"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zh-CN" altLang="en-US" dirty="0" smtClean="0"/>
              <a:t>在服务器端可以对</a:t>
            </a:r>
            <a:r>
              <a:rPr lang="en-US" altLang="zh-CN" dirty="0" smtClean="0"/>
              <a:t>Cookie</a:t>
            </a:r>
            <a:r>
              <a:rPr lang="zh-CN" altLang="en-US" dirty="0" smtClean="0"/>
              <a:t>属性和值进行读写操作，在</a:t>
            </a:r>
            <a:r>
              <a:rPr lang="en-US" altLang="zh-CN" dirty="0" smtClean="0"/>
              <a:t>PHP</a:t>
            </a:r>
            <a:r>
              <a:rPr lang="zh-CN" altLang="en-US" dirty="0" smtClean="0"/>
              <a:t>中</a:t>
            </a:r>
          </a:p>
          <a:p>
            <a:pPr lvl="1" eaLnBrk="1" hangingPunct="1"/>
            <a:r>
              <a:rPr lang="zh-CN" altLang="en-US" dirty="0" smtClean="0"/>
              <a:t>通过</a:t>
            </a:r>
            <a:r>
              <a:rPr lang="en-US" altLang="zh-CN" dirty="0" smtClean="0"/>
              <a:t>$_COOKIE[]</a:t>
            </a:r>
            <a:r>
              <a:rPr lang="zh-CN" altLang="en-US" dirty="0" smtClean="0"/>
              <a:t>读</a:t>
            </a:r>
            <a:r>
              <a:rPr lang="en-US" altLang="zh-CN" dirty="0" smtClean="0"/>
              <a:t>Cookie</a:t>
            </a:r>
            <a:r>
              <a:rPr lang="zh-CN" altLang="en-US" dirty="0"/>
              <a:t>值</a:t>
            </a:r>
            <a:endParaRPr lang="en-US" altLang="zh-CN" dirty="0" smtClean="0"/>
          </a:p>
          <a:p>
            <a:pPr lvl="1" eaLnBrk="1" hangingPunct="1"/>
            <a:r>
              <a:rPr lang="zh-CN" altLang="en-US" dirty="0" smtClean="0"/>
              <a:t>通过</a:t>
            </a:r>
            <a:r>
              <a:rPr lang="en-US" altLang="zh-CN" dirty="0" err="1" smtClean="0"/>
              <a:t>setcookie</a:t>
            </a:r>
            <a:r>
              <a:rPr lang="en-US" altLang="zh-CN" dirty="0" smtClean="0"/>
              <a:t>()</a:t>
            </a:r>
            <a:r>
              <a:rPr lang="zh-CN" altLang="en-US" dirty="0"/>
              <a:t>写</a:t>
            </a:r>
            <a:r>
              <a:rPr lang="en-US" altLang="zh-CN" dirty="0" smtClean="0"/>
              <a:t>Cookie</a:t>
            </a:r>
            <a:r>
              <a:rPr lang="zh-CN" altLang="en-US" dirty="0" smtClean="0"/>
              <a:t>值</a:t>
            </a:r>
            <a:endParaRPr lang="en-US" altLang="zh-CN" dirty="0" smtClean="0"/>
          </a:p>
          <a:p>
            <a:pPr lvl="1" eaLnBrk="1" hangingPunct="1"/>
            <a:r>
              <a:rPr lang="en-US" altLang="zh-CN" dirty="0" smtClean="0">
                <a:hlinkClick r:id="rId2" action="ppaction://hlinkfile"/>
              </a:rPr>
              <a:t>example</a:t>
            </a:r>
            <a:endParaRPr lang="en-US" altLang="zh-CN" dirty="0" smtClean="0"/>
          </a:p>
          <a:p>
            <a:pPr eaLnBrk="1" hangingPunct="1"/>
            <a:r>
              <a:rPr lang="zh-CN" altLang="en-US" dirty="0" smtClean="0"/>
              <a:t>在客户端可以对</a:t>
            </a:r>
            <a:r>
              <a:rPr lang="en-US" altLang="zh-CN" dirty="0" smtClean="0"/>
              <a:t>Cookie</a:t>
            </a:r>
            <a:r>
              <a:rPr lang="zh-CN" altLang="en-US" dirty="0" smtClean="0"/>
              <a:t>值进行读写操作</a:t>
            </a:r>
            <a:r>
              <a:rPr lang="zh-CN" altLang="en-US" dirty="0"/>
              <a:t>，</a:t>
            </a:r>
            <a:r>
              <a:rPr lang="zh-CN" altLang="en-US" dirty="0" smtClean="0"/>
              <a:t>但对属性仅能进行写操作</a:t>
            </a:r>
          </a:p>
          <a:p>
            <a:pPr lvl="1" eaLnBrk="1" hangingPunct="1"/>
            <a:r>
              <a:rPr lang="zh-CN" altLang="en-US" dirty="0" smtClean="0"/>
              <a:t>在客户端主要是通过脚本程序以及</a:t>
            </a:r>
            <a:r>
              <a:rPr lang="en-US" altLang="zh-CN" dirty="0" smtClean="0"/>
              <a:t>document</a:t>
            </a:r>
            <a:r>
              <a:rPr lang="zh-CN" altLang="en-US" dirty="0" smtClean="0"/>
              <a:t>对象的</a:t>
            </a:r>
            <a:r>
              <a:rPr lang="en-US" altLang="zh-CN" dirty="0" smtClean="0"/>
              <a:t>cookie</a:t>
            </a:r>
            <a:r>
              <a:rPr lang="zh-CN" altLang="en-US" dirty="0" smtClean="0"/>
              <a:t>子对象进行操作</a:t>
            </a:r>
            <a:endParaRPr lang="en-US" altLang="zh-CN" dirty="0" smtClean="0"/>
          </a:p>
          <a:p>
            <a:pPr lvl="1" eaLnBrk="1" hangingPunct="1"/>
            <a:r>
              <a:rPr lang="en-US" altLang="zh-CN" dirty="0" smtClean="0">
                <a:hlinkClick r:id="rId3" action="ppaction://hlinkfile"/>
              </a:rPr>
              <a:t>example</a:t>
            </a:r>
            <a:endParaRPr lang="zh-CN" altLang="en-US" dirty="0" smtClean="0"/>
          </a:p>
        </p:txBody>
      </p:sp>
    </p:spTree>
    <p:extLst>
      <p:ext uri="{BB962C8B-B14F-4D97-AF65-F5344CB8AC3E}">
        <p14:creationId xmlns:p14="http://schemas.microsoft.com/office/powerpoint/2010/main" val="99594922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a:t>
            </a:r>
            <a:r>
              <a:rPr lang="en-US" altLang="zh-CN" dirty="0"/>
              <a:t>Cookie</a:t>
            </a:r>
            <a:r>
              <a:rPr lang="zh-CN" altLang="en-US" dirty="0"/>
              <a:t>的读写操作</a:t>
            </a:r>
          </a:p>
        </p:txBody>
      </p:sp>
      <p:pic>
        <p:nvPicPr>
          <p:cNvPr id="9" name="内容占位符 8"/>
          <p:cNvPicPr>
            <a:picLocks noGrp="1" noChangeAspect="1"/>
          </p:cNvPicPr>
          <p:nvPr>
            <p:ph sz="half" idx="2"/>
          </p:nvPr>
        </p:nvPicPr>
        <p:blipFill>
          <a:blip r:embed="rId2"/>
          <a:stretch>
            <a:fillRect/>
          </a:stretch>
        </p:blipFill>
        <p:spPr>
          <a:xfrm>
            <a:off x="6462408" y="1905000"/>
            <a:ext cx="4956783" cy="4114800"/>
          </a:xfrm>
          <a:prstGeom prst="rect">
            <a:avLst/>
          </a:prstGeom>
        </p:spPr>
      </p:pic>
      <p:pic>
        <p:nvPicPr>
          <p:cNvPr id="8" name="内容占位符 7"/>
          <p:cNvPicPr>
            <a:picLocks noGrp="1" noChangeAspect="1"/>
          </p:cNvPicPr>
          <p:nvPr>
            <p:ph sz="half" idx="1"/>
          </p:nvPr>
        </p:nvPicPr>
        <p:blipFill>
          <a:blip r:embed="rId3"/>
          <a:stretch>
            <a:fillRect/>
          </a:stretch>
        </p:blipFill>
        <p:spPr>
          <a:xfrm>
            <a:off x="1117600" y="1911625"/>
            <a:ext cx="5080000" cy="4101549"/>
          </a:xfrm>
          <a:prstGeom prst="rect">
            <a:avLst/>
          </a:prstGeom>
        </p:spPr>
      </p:pic>
    </p:spTree>
    <p:extLst>
      <p:ext uri="{BB962C8B-B14F-4D97-AF65-F5344CB8AC3E}">
        <p14:creationId xmlns:p14="http://schemas.microsoft.com/office/powerpoint/2010/main" val="24461194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服务器功能扩展</a:t>
            </a:r>
            <a:r>
              <a:rPr lang="zh-CN" altLang="en-US" dirty="0"/>
              <a:t>方式</a:t>
            </a:r>
          </a:p>
        </p:txBody>
      </p:sp>
      <p:sp>
        <p:nvSpPr>
          <p:cNvPr id="3" name="内容占位符 2"/>
          <p:cNvSpPr>
            <a:spLocks noGrp="1"/>
          </p:cNvSpPr>
          <p:nvPr>
            <p:ph idx="1"/>
          </p:nvPr>
        </p:nvSpPr>
        <p:spPr/>
        <p:txBody>
          <a:bodyPr/>
          <a:lstStyle/>
          <a:p>
            <a:r>
              <a:rPr lang="zh-CN" altLang="en-US" dirty="0"/>
              <a:t>与</a:t>
            </a:r>
            <a:r>
              <a:rPr lang="en-US" altLang="zh-CN" dirty="0"/>
              <a:t>Web</a:t>
            </a:r>
            <a:r>
              <a:rPr lang="zh-CN" altLang="en-US" dirty="0"/>
              <a:t>服务器软件集成</a:t>
            </a:r>
            <a:endParaRPr lang="en-US" altLang="zh-CN" dirty="0" smtClean="0"/>
          </a:p>
          <a:p>
            <a:pPr lvl="1"/>
            <a:r>
              <a:rPr lang="zh-CN" altLang="en-US" dirty="0"/>
              <a:t>理论上</a:t>
            </a:r>
            <a:r>
              <a:rPr lang="zh-CN" altLang="en-US" dirty="0" smtClean="0"/>
              <a:t>可行，但</a:t>
            </a:r>
            <a:r>
              <a:rPr lang="zh-CN" altLang="en-US" dirty="0"/>
              <a:t>降低了服务器通用性</a:t>
            </a:r>
          </a:p>
          <a:p>
            <a:pPr lvl="1"/>
            <a:r>
              <a:rPr lang="zh-CN" altLang="en-US" dirty="0"/>
              <a:t>每次添加功能都要修改服务器</a:t>
            </a:r>
            <a:r>
              <a:rPr lang="zh-CN" altLang="en-US" dirty="0" smtClean="0"/>
              <a:t>源代码</a:t>
            </a:r>
            <a:r>
              <a:rPr lang="zh-CN" altLang="en-US" dirty="0"/>
              <a:t>，</a:t>
            </a:r>
            <a:r>
              <a:rPr lang="zh-CN" altLang="en-US" dirty="0" smtClean="0"/>
              <a:t>然后</a:t>
            </a:r>
            <a:r>
              <a:rPr lang="zh-CN" altLang="en-US" dirty="0"/>
              <a:t>重新</a:t>
            </a:r>
            <a:r>
              <a:rPr lang="zh-CN" altLang="en-US" dirty="0" smtClean="0"/>
              <a:t>编译</a:t>
            </a:r>
            <a:endParaRPr lang="en-US" altLang="zh-CN" dirty="0" smtClean="0"/>
          </a:p>
          <a:p>
            <a:pPr lvl="1"/>
            <a:r>
              <a:rPr lang="zh-CN" altLang="en-US" dirty="0"/>
              <a:t>要求开发者对服务器</a:t>
            </a:r>
            <a:r>
              <a:rPr lang="zh-CN" altLang="en-US" dirty="0" smtClean="0"/>
              <a:t>程序、</a:t>
            </a:r>
            <a:r>
              <a:rPr lang="en-US" altLang="zh-CN" dirty="0" smtClean="0"/>
              <a:t>HTTP</a:t>
            </a:r>
            <a:r>
              <a:rPr lang="zh-CN" altLang="en-US" dirty="0" smtClean="0"/>
              <a:t>协议、网络</a:t>
            </a:r>
            <a:r>
              <a:rPr lang="zh-CN" altLang="en-US" dirty="0"/>
              <a:t>编程等非常</a:t>
            </a:r>
            <a:r>
              <a:rPr lang="zh-CN" altLang="en-US" dirty="0" smtClean="0"/>
              <a:t>了解</a:t>
            </a:r>
            <a:endParaRPr lang="en-US" altLang="zh-CN" dirty="0" smtClean="0"/>
          </a:p>
          <a:p>
            <a:r>
              <a:rPr lang="zh-CN" altLang="en-US" dirty="0"/>
              <a:t>将</a:t>
            </a:r>
            <a:r>
              <a:rPr lang="en-US" altLang="zh-CN" dirty="0"/>
              <a:t>Web</a:t>
            </a:r>
            <a:r>
              <a:rPr lang="zh-CN" altLang="en-US" dirty="0"/>
              <a:t>服务器与生成动态部分程序</a:t>
            </a:r>
            <a:r>
              <a:rPr lang="en-US" altLang="zh-CN" dirty="0"/>
              <a:t>/</a:t>
            </a:r>
            <a:r>
              <a:rPr lang="zh-CN" altLang="en-US" dirty="0"/>
              <a:t>脚本</a:t>
            </a:r>
            <a:r>
              <a:rPr lang="zh-CN" altLang="en-US" dirty="0" smtClean="0"/>
              <a:t>分开</a:t>
            </a:r>
            <a:endParaRPr lang="en-US" altLang="zh-CN" dirty="0" smtClean="0"/>
          </a:p>
          <a:p>
            <a:pPr lvl="1"/>
            <a:r>
              <a:rPr lang="zh-CN" altLang="en-US" dirty="0"/>
              <a:t>服务器与脚本间通讯要有一个</a:t>
            </a:r>
            <a:r>
              <a:rPr lang="zh-CN" altLang="en-US" dirty="0" smtClean="0"/>
              <a:t>标准，此时</a:t>
            </a:r>
            <a:r>
              <a:rPr lang="zh-CN" altLang="en-US" dirty="0"/>
              <a:t>服务器其实相当于一个网关</a:t>
            </a:r>
          </a:p>
          <a:p>
            <a:pPr lvl="1"/>
            <a:r>
              <a:rPr lang="zh-CN" altLang="en-US" dirty="0" smtClean="0"/>
              <a:t>服务器、脚本、通讯</a:t>
            </a:r>
            <a:r>
              <a:rPr lang="zh-CN" altLang="en-US" dirty="0"/>
              <a:t>标准三个部分可以独立开发</a:t>
            </a:r>
          </a:p>
          <a:p>
            <a:pPr lvl="1"/>
            <a:endParaRPr lang="zh-CN" altLang="en-US" dirty="0"/>
          </a:p>
          <a:p>
            <a:pPr lvl="1"/>
            <a:endParaRPr lang="zh-CN" altLang="en-US" dirty="0"/>
          </a:p>
          <a:p>
            <a:pPr lvl="1"/>
            <a:endParaRPr lang="zh-CN" altLang="en-US" dirty="0"/>
          </a:p>
        </p:txBody>
      </p:sp>
    </p:spTree>
    <p:extLst>
      <p:ext uri="{BB962C8B-B14F-4D97-AF65-F5344CB8AC3E}">
        <p14:creationId xmlns:p14="http://schemas.microsoft.com/office/powerpoint/2010/main" val="177070998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串行化</a:t>
            </a:r>
            <a:endParaRPr lang="zh-CN" altLang="en-US" dirty="0"/>
          </a:p>
        </p:txBody>
      </p:sp>
      <p:sp>
        <p:nvSpPr>
          <p:cNvPr id="3" name="内容占位符 2"/>
          <p:cNvSpPr>
            <a:spLocks noGrp="1"/>
          </p:cNvSpPr>
          <p:nvPr>
            <p:ph idx="1"/>
          </p:nvPr>
        </p:nvSpPr>
        <p:spPr/>
        <p:txBody>
          <a:bodyPr/>
          <a:lstStyle/>
          <a:p>
            <a:r>
              <a:rPr lang="zh-CN" altLang="en-US" dirty="0" smtClean="0"/>
              <a:t>串行化（</a:t>
            </a:r>
            <a:r>
              <a:rPr lang="en-US" altLang="zh-CN" dirty="0"/>
              <a:t>Serialization</a:t>
            </a:r>
            <a:r>
              <a:rPr lang="zh-CN" altLang="en-US" dirty="0" smtClean="0"/>
              <a:t>）是内存二维对象和一维字符串之间相互转换的过程</a:t>
            </a:r>
            <a:endParaRPr lang="en-US" altLang="zh-CN" dirty="0" smtClean="0"/>
          </a:p>
          <a:p>
            <a:pPr lvl="1"/>
            <a:r>
              <a:rPr lang="zh-CN" altLang="en-US" dirty="0" smtClean="0"/>
              <a:t>其目的在于对象存储和网络传输</a:t>
            </a:r>
            <a:endParaRPr lang="en-US" altLang="zh-CN" dirty="0" smtClean="0"/>
          </a:p>
          <a:p>
            <a:pPr lvl="1"/>
            <a:r>
              <a:rPr lang="zh-CN" altLang="en-US" dirty="0" smtClean="0"/>
              <a:t>标量和数组变量天生可串行</a:t>
            </a:r>
            <a:r>
              <a:rPr lang="zh-CN" altLang="en-US" dirty="0"/>
              <a:t>化，</a:t>
            </a:r>
            <a:r>
              <a:rPr lang="zh-CN" altLang="en-US" dirty="0" smtClean="0"/>
              <a:t>对象串行</a:t>
            </a:r>
            <a:r>
              <a:rPr lang="zh-CN" altLang="en-US" dirty="0"/>
              <a:t>化</a:t>
            </a:r>
            <a:r>
              <a:rPr lang="zh-CN" altLang="en-US" dirty="0" smtClean="0"/>
              <a:t>需要其实现</a:t>
            </a:r>
            <a:r>
              <a:rPr lang="en-US" altLang="zh-CN" dirty="0" err="1" smtClean="0"/>
              <a:t>Serializable</a:t>
            </a:r>
            <a:r>
              <a:rPr lang="zh-CN" altLang="en-US" dirty="0" smtClean="0"/>
              <a:t>接口</a:t>
            </a:r>
            <a:endParaRPr lang="en-US" altLang="zh-CN" dirty="0" smtClean="0"/>
          </a:p>
          <a:p>
            <a:pPr lvl="1"/>
            <a:r>
              <a:rPr lang="en-US" altLang="zh-CN" dirty="0" smtClean="0"/>
              <a:t>PHP</a:t>
            </a:r>
            <a:r>
              <a:rPr lang="zh-CN" altLang="en-US" dirty="0" smtClean="0"/>
              <a:t>的串行化是其</a:t>
            </a:r>
            <a:r>
              <a:rPr lang="en-US" altLang="zh-CN" dirty="0" smtClean="0"/>
              <a:t>Session</a:t>
            </a:r>
            <a:r>
              <a:rPr lang="zh-CN" altLang="en-US" dirty="0" smtClean="0"/>
              <a:t>机制的基础</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42328146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Session</a:t>
            </a:r>
            <a:endParaRPr lang="zh-CN" altLang="en-US" dirty="0"/>
          </a:p>
        </p:txBody>
      </p:sp>
      <p:sp>
        <p:nvSpPr>
          <p:cNvPr id="3" name="内容占位符 2"/>
          <p:cNvSpPr>
            <a:spLocks noGrp="1"/>
          </p:cNvSpPr>
          <p:nvPr>
            <p:ph idx="1"/>
          </p:nvPr>
        </p:nvSpPr>
        <p:spPr/>
        <p:txBody>
          <a:bodyPr/>
          <a:lstStyle/>
          <a:p>
            <a:r>
              <a:rPr lang="zh-CN" altLang="en-US" dirty="0" smtClean="0"/>
              <a:t>会话（</a:t>
            </a:r>
            <a:r>
              <a:rPr lang="en-US" altLang="zh-CN" dirty="0" smtClean="0"/>
              <a:t>Session</a:t>
            </a:r>
            <a:r>
              <a:rPr lang="zh-CN" altLang="en-US" dirty="0" smtClean="0"/>
              <a:t>）是一种服务器端状态持久化机制</a:t>
            </a:r>
            <a:endParaRPr lang="en-US" altLang="zh-CN" dirty="0" smtClean="0"/>
          </a:p>
          <a:p>
            <a:pPr lvl="1"/>
            <a:r>
              <a:rPr lang="zh-CN" altLang="en-US" dirty="0" smtClean="0"/>
              <a:t>将每个用户相对应的相关信息以内存或文件形式保存在服务器端</a:t>
            </a:r>
            <a:endParaRPr lang="en-US" altLang="zh-CN" dirty="0" smtClean="0"/>
          </a:p>
          <a:p>
            <a:pPr lvl="1"/>
            <a:r>
              <a:rPr lang="zh-CN" altLang="en-US" dirty="0" smtClean="0"/>
              <a:t>以独特的</a:t>
            </a:r>
            <a:r>
              <a:rPr lang="en-US" altLang="zh-CN" dirty="0" err="1" smtClean="0"/>
              <a:t>SeesionID</a:t>
            </a:r>
            <a:r>
              <a:rPr lang="zh-CN" altLang="en-US" dirty="0" smtClean="0"/>
              <a:t>来唯一标识用户（在</a:t>
            </a:r>
            <a:r>
              <a:rPr lang="en-US" altLang="zh-CN" dirty="0" smtClean="0"/>
              <a:t>PHP</a:t>
            </a:r>
            <a:r>
              <a:rPr lang="zh-CN" altLang="en-US" dirty="0" smtClean="0"/>
              <a:t>中是一个</a:t>
            </a:r>
            <a:r>
              <a:rPr lang="en-US" altLang="zh-CN" dirty="0" smtClean="0"/>
              <a:t>32</a:t>
            </a:r>
            <a:r>
              <a:rPr lang="zh-CN" altLang="en-US" dirty="0" smtClean="0"/>
              <a:t>字节字符串）</a:t>
            </a:r>
            <a:endParaRPr lang="en-US" altLang="zh-CN" dirty="0" smtClean="0"/>
          </a:p>
          <a:p>
            <a:pPr lvl="1"/>
            <a:r>
              <a:rPr lang="zh-CN" altLang="en-US" dirty="0" smtClean="0"/>
              <a:t>通过</a:t>
            </a:r>
            <a:r>
              <a:rPr lang="en-US" altLang="zh-CN" dirty="0" smtClean="0"/>
              <a:t>Cookie</a:t>
            </a:r>
            <a:r>
              <a:rPr lang="zh-CN" altLang="en-US" dirty="0" smtClean="0"/>
              <a:t>机制（默认）或改写</a:t>
            </a:r>
            <a:r>
              <a:rPr lang="en-US" altLang="zh-CN" dirty="0" smtClean="0"/>
              <a:t>URL</a:t>
            </a:r>
            <a:r>
              <a:rPr lang="zh-CN" altLang="en-US" dirty="0" smtClean="0"/>
              <a:t>机制（客户端关闭</a:t>
            </a:r>
            <a:r>
              <a:rPr lang="en-US" altLang="zh-CN" dirty="0" smtClean="0"/>
              <a:t>Cookie</a:t>
            </a:r>
            <a:r>
              <a:rPr lang="zh-CN" altLang="en-US" dirty="0" smtClean="0"/>
              <a:t>）来实现</a:t>
            </a:r>
            <a:r>
              <a:rPr lang="en-US" altLang="zh-CN" dirty="0" err="1" smtClean="0"/>
              <a:t>SeesionID</a:t>
            </a:r>
            <a:r>
              <a:rPr lang="zh-CN" altLang="en-US" dirty="0" smtClean="0"/>
              <a:t>的传输</a:t>
            </a:r>
            <a:endParaRPr lang="zh-CN" altLang="en-US" dirty="0"/>
          </a:p>
        </p:txBody>
      </p:sp>
    </p:spTree>
    <p:extLst>
      <p:ext uri="{BB962C8B-B14F-4D97-AF65-F5344CB8AC3E}">
        <p14:creationId xmlns:p14="http://schemas.microsoft.com/office/powerpoint/2010/main" val="351337811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4044" y="1905000"/>
            <a:ext cx="5308712" cy="4114800"/>
          </a:xfrm>
        </p:spPr>
      </p:pic>
    </p:spTree>
    <p:extLst>
      <p:ext uri="{BB962C8B-B14F-4D97-AF65-F5344CB8AC3E}">
        <p14:creationId xmlns:p14="http://schemas.microsoft.com/office/powerpoint/2010/main" val="41767274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3911" y="1905000"/>
            <a:ext cx="5448979" cy="4114800"/>
          </a:xfrm>
        </p:spPr>
      </p:pic>
    </p:spTree>
    <p:extLst>
      <p:ext uri="{BB962C8B-B14F-4D97-AF65-F5344CB8AC3E}">
        <p14:creationId xmlns:p14="http://schemas.microsoft.com/office/powerpoint/2010/main" val="27731493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sp>
        <p:nvSpPr>
          <p:cNvPr id="3" name="内容占位符 2"/>
          <p:cNvSpPr>
            <a:spLocks noGrp="1"/>
          </p:cNvSpPr>
          <p:nvPr>
            <p:ph idx="1"/>
          </p:nvPr>
        </p:nvSpPr>
        <p:spPr/>
        <p:txBody>
          <a:bodyPr/>
          <a:lstStyle/>
          <a:p>
            <a:r>
              <a:rPr lang="en-US" altLang="zh-CN" dirty="0" smtClean="0"/>
              <a:t>Session</a:t>
            </a:r>
            <a:r>
              <a:rPr lang="zh-CN" altLang="en-US" dirty="0" smtClean="0"/>
              <a:t>信息的存储</a:t>
            </a:r>
            <a:endParaRPr lang="en-US" altLang="zh-CN" dirty="0" smtClean="0"/>
          </a:p>
          <a:p>
            <a:pPr lvl="1"/>
            <a:r>
              <a:rPr lang="zh-CN" altLang="en-US" dirty="0" smtClean="0"/>
              <a:t>可以存储在内存或文件中</a:t>
            </a:r>
            <a:endParaRPr lang="en-US" altLang="zh-CN" dirty="0" smtClean="0"/>
          </a:p>
          <a:p>
            <a:pPr lvl="1"/>
            <a:r>
              <a:rPr lang="zh-CN" altLang="en-US" dirty="0" smtClean="0"/>
              <a:t>内存性能好，但服务器重启时信息易丢失；文件则反之</a:t>
            </a:r>
            <a:endParaRPr lang="en-US" altLang="zh-CN" dirty="0" smtClean="0"/>
          </a:p>
          <a:p>
            <a:r>
              <a:rPr lang="zh-CN" altLang="en-US" dirty="0" smtClean="0"/>
              <a:t>集群条件下</a:t>
            </a:r>
            <a:r>
              <a:rPr lang="en-US" altLang="zh-CN" dirty="0"/>
              <a:t>Session</a:t>
            </a:r>
            <a:r>
              <a:rPr lang="zh-CN" altLang="en-US" dirty="0"/>
              <a:t>信息的存储</a:t>
            </a:r>
            <a:endParaRPr lang="en-US" altLang="zh-CN" dirty="0"/>
          </a:p>
          <a:p>
            <a:pPr lvl="1"/>
            <a:r>
              <a:rPr lang="zh-CN" altLang="en-US" dirty="0" smtClean="0"/>
              <a:t>同一</a:t>
            </a:r>
            <a:r>
              <a:rPr lang="en-US" altLang="zh-CN" dirty="0" err="1" smtClean="0"/>
              <a:t>SessionID</a:t>
            </a:r>
            <a:r>
              <a:rPr lang="zh-CN" altLang="en-US" dirty="0" smtClean="0"/>
              <a:t>始终给同一服务器</a:t>
            </a:r>
            <a:endParaRPr lang="en-US" altLang="zh-CN" dirty="0" smtClean="0"/>
          </a:p>
          <a:p>
            <a:pPr lvl="2"/>
            <a:r>
              <a:rPr lang="zh-CN" altLang="en-US" dirty="0" smtClean="0"/>
              <a:t>缺点：难以起到负载均衡效果</a:t>
            </a:r>
            <a:endParaRPr lang="en-US" altLang="zh-CN" dirty="0" smtClean="0"/>
          </a:p>
          <a:p>
            <a:pPr lvl="1"/>
            <a:r>
              <a:rPr lang="zh-CN" altLang="en-US" dirty="0" smtClean="0"/>
              <a:t>通过某种共享机制（如数据库、缓存等）使所有服务器都能访问</a:t>
            </a:r>
            <a:r>
              <a:rPr lang="en-US" altLang="zh-CN" dirty="0" err="1" smtClean="0"/>
              <a:t>SessionID</a:t>
            </a:r>
            <a:endParaRPr lang="en-US" altLang="zh-CN" dirty="0" smtClean="0"/>
          </a:p>
          <a:p>
            <a:pPr lvl="2"/>
            <a:r>
              <a:rPr lang="zh-CN" altLang="en-US" dirty="0" smtClean="0"/>
              <a:t>缺点：单点故障</a:t>
            </a:r>
            <a:endParaRPr lang="zh-CN" altLang="en-US" dirty="0"/>
          </a:p>
        </p:txBody>
      </p:sp>
    </p:spTree>
    <p:extLst>
      <p:ext uri="{BB962C8B-B14F-4D97-AF65-F5344CB8AC3E}">
        <p14:creationId xmlns:p14="http://schemas.microsoft.com/office/powerpoint/2010/main" val="310384499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3983" y="1905000"/>
            <a:ext cx="5808834" cy="4114800"/>
          </a:xfrm>
        </p:spPr>
      </p:pic>
    </p:spTree>
    <p:extLst>
      <p:ext uri="{BB962C8B-B14F-4D97-AF65-F5344CB8AC3E}">
        <p14:creationId xmlns:p14="http://schemas.microsoft.com/office/powerpoint/2010/main" val="407109216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983756"/>
            <a:ext cx="7772400" cy="3957289"/>
          </a:xfrm>
        </p:spPr>
      </p:pic>
    </p:spTree>
    <p:extLst>
      <p:ext uri="{BB962C8B-B14F-4D97-AF65-F5344CB8AC3E}">
        <p14:creationId xmlns:p14="http://schemas.microsoft.com/office/powerpoint/2010/main" val="309892553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8954" y="1905000"/>
            <a:ext cx="6378893" cy="4114800"/>
          </a:xfrm>
        </p:spPr>
      </p:pic>
    </p:spTree>
    <p:extLst>
      <p:ext uri="{BB962C8B-B14F-4D97-AF65-F5344CB8AC3E}">
        <p14:creationId xmlns:p14="http://schemas.microsoft.com/office/powerpoint/2010/main" val="108262042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Session</a:t>
            </a:r>
            <a:r>
              <a:rPr lang="zh-CN" altLang="en-US" dirty="0" smtClean="0"/>
              <a:t>使用前需要先调用</a:t>
            </a:r>
            <a:r>
              <a:rPr lang="en-US" altLang="zh-CN" dirty="0" err="1" smtClean="0"/>
              <a:t>session_start</a:t>
            </a:r>
            <a:r>
              <a:rPr lang="en-US" altLang="zh-CN" dirty="0" smtClean="0"/>
              <a:t>()</a:t>
            </a:r>
            <a:r>
              <a:rPr lang="zh-CN" altLang="en-US" dirty="0" smtClean="0"/>
              <a:t>函数</a:t>
            </a:r>
            <a:endParaRPr lang="en-US" altLang="zh-CN" dirty="0" smtClean="0"/>
          </a:p>
          <a:p>
            <a:r>
              <a:rPr lang="zh-CN" altLang="en-US" dirty="0" smtClean="0"/>
              <a:t>可以通过对</a:t>
            </a:r>
            <a:r>
              <a:rPr lang="en-US" altLang="zh-CN" dirty="0" smtClean="0"/>
              <a:t>$_SESSION[]</a:t>
            </a:r>
            <a:r>
              <a:rPr lang="zh-CN" altLang="en-US" dirty="0" smtClean="0"/>
              <a:t>对</a:t>
            </a:r>
            <a:r>
              <a:rPr lang="en-US" altLang="zh-CN" dirty="0" smtClean="0"/>
              <a:t>Session</a:t>
            </a:r>
            <a:r>
              <a:rPr lang="zh-CN" altLang="en-US" dirty="0" smtClean="0"/>
              <a:t>进行读写</a:t>
            </a:r>
            <a:endParaRPr lang="en-US" altLang="zh-CN" dirty="0" smtClean="0"/>
          </a:p>
          <a:p>
            <a:r>
              <a:rPr lang="en-US" altLang="zh-CN" dirty="0" smtClean="0"/>
              <a:t>Session</a:t>
            </a:r>
            <a:r>
              <a:rPr lang="zh-CN" altLang="en-US" dirty="0" smtClean="0"/>
              <a:t>使用完毕后，可以通过如下代码来彻底清除</a:t>
            </a:r>
            <a:r>
              <a:rPr lang="en-US" altLang="zh-CN" dirty="0" smtClean="0"/>
              <a:t>Session</a:t>
            </a:r>
            <a:endParaRPr lang="en-US" altLang="zh-CN" dirty="0"/>
          </a:p>
          <a:p>
            <a:pPr marL="457200" lvl="1" indent="0">
              <a:buNone/>
            </a:pPr>
            <a:r>
              <a:rPr lang="en-US" altLang="zh-CN" dirty="0"/>
              <a:t>$_SESSION = array();</a:t>
            </a:r>
          </a:p>
          <a:p>
            <a:pPr marL="457200" lvl="1" indent="0">
              <a:buNone/>
            </a:pPr>
            <a:r>
              <a:rPr lang="en-US" altLang="zh-CN" dirty="0" err="1"/>
              <a:t>setcookie</a:t>
            </a:r>
            <a:r>
              <a:rPr lang="en-US" altLang="zh-CN" dirty="0"/>
              <a:t>(</a:t>
            </a:r>
            <a:r>
              <a:rPr lang="en-US" altLang="zh-CN" dirty="0" err="1"/>
              <a:t>session_name</a:t>
            </a:r>
            <a:r>
              <a:rPr lang="en-US" altLang="zh-CN" dirty="0"/>
              <a:t>(), '', time() - 2592000, '/');</a:t>
            </a:r>
          </a:p>
          <a:p>
            <a:pPr marL="457200" lvl="1" indent="0">
              <a:buNone/>
            </a:pPr>
            <a:r>
              <a:rPr lang="en-US" altLang="zh-CN" dirty="0" err="1"/>
              <a:t>session_destroy</a:t>
            </a:r>
            <a:r>
              <a:rPr lang="en-US" altLang="zh-CN" dirty="0" smtClean="0"/>
              <a:t>();</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47249445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Session</a:t>
            </a:r>
            <a:endParaRPr lang="zh-CN" altLang="en-US" dirty="0"/>
          </a:p>
        </p:txBody>
      </p:sp>
      <p:pic>
        <p:nvPicPr>
          <p:cNvPr id="4" name="内容占位符 3"/>
          <p:cNvPicPr>
            <a:picLocks noGrp="1" noChangeAspect="1"/>
          </p:cNvPicPr>
          <p:nvPr>
            <p:ph idx="1"/>
          </p:nvPr>
        </p:nvPicPr>
        <p:blipFill>
          <a:blip r:embed="rId2"/>
          <a:stretch>
            <a:fillRect/>
          </a:stretch>
        </p:blipFill>
        <p:spPr>
          <a:xfrm>
            <a:off x="3755473" y="1905000"/>
            <a:ext cx="5087454" cy="4114800"/>
          </a:xfrm>
          <a:prstGeom prst="rect">
            <a:avLst/>
          </a:prstGeom>
        </p:spPr>
      </p:pic>
    </p:spTree>
    <p:extLst>
      <p:ext uri="{BB962C8B-B14F-4D97-AF65-F5344CB8AC3E}">
        <p14:creationId xmlns:p14="http://schemas.microsoft.com/office/powerpoint/2010/main" val="1739925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服务器与脚本交互方式</a:t>
            </a:r>
            <a:endParaRPr lang="zh-CN" altLang="en-US" dirty="0"/>
          </a:p>
        </p:txBody>
      </p:sp>
      <p:sp>
        <p:nvSpPr>
          <p:cNvPr id="3" name="内容占位符 2"/>
          <p:cNvSpPr>
            <a:spLocks noGrp="1"/>
          </p:cNvSpPr>
          <p:nvPr>
            <p:ph idx="1"/>
          </p:nvPr>
        </p:nvSpPr>
        <p:spPr/>
        <p:txBody>
          <a:bodyPr/>
          <a:lstStyle/>
          <a:p>
            <a:r>
              <a:rPr lang="zh-CN" altLang="en-US" dirty="0"/>
              <a:t>服务器调用独立进程 </a:t>
            </a:r>
          </a:p>
          <a:p>
            <a:pPr lvl="1"/>
            <a:r>
              <a:rPr lang="zh-CN" altLang="en-US" dirty="0"/>
              <a:t>脚本作为服务器调用独立进程运行</a:t>
            </a:r>
          </a:p>
          <a:p>
            <a:pPr lvl="1"/>
            <a:r>
              <a:rPr lang="zh-CN" altLang="en-US" dirty="0"/>
              <a:t>脚本与服务器操作完全分开，但以创建和销毁每一个请求进程的额外开销为代价</a:t>
            </a:r>
          </a:p>
          <a:p>
            <a:pPr lvl="1"/>
            <a:r>
              <a:rPr lang="zh-CN" altLang="en-US" dirty="0"/>
              <a:t>以</a:t>
            </a:r>
            <a:r>
              <a:rPr lang="en-US" altLang="zh-CN" dirty="0"/>
              <a:t>CGI</a:t>
            </a:r>
            <a:r>
              <a:rPr lang="zh-CN" altLang="en-US" dirty="0"/>
              <a:t>为</a:t>
            </a:r>
            <a:r>
              <a:rPr lang="zh-CN" altLang="en-US" dirty="0" smtClean="0"/>
              <a:t>代表</a:t>
            </a:r>
            <a:endParaRPr lang="en-US" altLang="zh-CN" dirty="0" smtClean="0"/>
          </a:p>
          <a:p>
            <a:endParaRPr lang="zh-CN" altLang="en-US" dirty="0"/>
          </a:p>
          <a:p>
            <a:endParaRPr lang="zh-CN" altLang="en-US" dirty="0"/>
          </a:p>
        </p:txBody>
      </p:sp>
    </p:spTree>
    <p:extLst>
      <p:ext uri="{BB962C8B-B14F-4D97-AF65-F5344CB8AC3E}">
        <p14:creationId xmlns:p14="http://schemas.microsoft.com/office/powerpoint/2010/main" val="10951562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存储</a:t>
            </a:r>
            <a:endParaRPr lang="en-US" altLang="zh-CN" dirty="0"/>
          </a:p>
        </p:txBody>
      </p:sp>
      <p:sp>
        <p:nvSpPr>
          <p:cNvPr id="3" name="内容占位符 2"/>
          <p:cNvSpPr>
            <a:spLocks noGrp="1"/>
          </p:cNvSpPr>
          <p:nvPr>
            <p:ph idx="1"/>
          </p:nvPr>
        </p:nvSpPr>
        <p:spPr/>
        <p:txBody>
          <a:bodyPr/>
          <a:lstStyle/>
          <a:p>
            <a:r>
              <a:rPr lang="en-US" altLang="zh-CN" dirty="0" smtClean="0"/>
              <a:t>Web Storage</a:t>
            </a:r>
            <a:r>
              <a:rPr lang="zh-CN" altLang="en-US" dirty="0" smtClean="0"/>
              <a:t>是</a:t>
            </a:r>
            <a:r>
              <a:rPr lang="en-US" altLang="zh-CN" dirty="0" smtClean="0"/>
              <a:t>HTML5</a:t>
            </a:r>
            <a:r>
              <a:rPr lang="zh-CN" altLang="en-US" dirty="0" smtClean="0"/>
              <a:t>中新提出的本地存储</a:t>
            </a:r>
            <a:r>
              <a:rPr lang="en-US" altLang="zh-CN" dirty="0" smtClean="0"/>
              <a:t>JS API</a:t>
            </a:r>
          </a:p>
          <a:p>
            <a:pPr lvl="1"/>
            <a:r>
              <a:rPr lang="zh-CN" altLang="en-US" dirty="0" smtClean="0"/>
              <a:t>提供了在</a:t>
            </a:r>
            <a:r>
              <a:rPr lang="en-US" altLang="zh-CN" dirty="0" smtClean="0"/>
              <a:t>Cookie</a:t>
            </a:r>
            <a:r>
              <a:rPr lang="zh-CN" altLang="en-US" dirty="0" smtClean="0"/>
              <a:t>外存储会话数据的机制</a:t>
            </a:r>
            <a:endParaRPr lang="en-US" altLang="zh-CN" dirty="0" smtClean="0"/>
          </a:p>
          <a:p>
            <a:pPr lvl="1"/>
            <a:r>
              <a:rPr lang="zh-CN" altLang="en-US" dirty="0" smtClean="0"/>
              <a:t>提供了存储大量跨会话数据的机制</a:t>
            </a:r>
            <a:endParaRPr lang="en-US" altLang="zh-CN" dirty="0" smtClean="0"/>
          </a:p>
          <a:p>
            <a:pPr lvl="1"/>
            <a:r>
              <a:rPr lang="zh-CN" altLang="en-US" dirty="0" smtClean="0"/>
              <a:t>无需在每次</a:t>
            </a:r>
            <a:r>
              <a:rPr lang="en-US" altLang="zh-CN" dirty="0" smtClean="0"/>
              <a:t>HTTP</a:t>
            </a:r>
            <a:r>
              <a:rPr lang="zh-CN" altLang="en-US" dirty="0" smtClean="0"/>
              <a:t>传输中来回传递</a:t>
            </a:r>
            <a:endParaRPr lang="en-US" altLang="zh-CN" dirty="0" smtClean="0"/>
          </a:p>
          <a:p>
            <a:pPr lvl="1"/>
            <a:r>
              <a:rPr lang="zh-CN" altLang="en-US" dirty="0" smtClean="0"/>
              <a:t>其尺寸限制远较</a:t>
            </a:r>
            <a:r>
              <a:rPr lang="en-US" altLang="zh-CN" dirty="0" smtClean="0"/>
              <a:t>Cookie</a:t>
            </a:r>
            <a:r>
              <a:rPr lang="zh-CN" altLang="en-US" dirty="0" smtClean="0"/>
              <a:t>大（建议</a:t>
            </a:r>
            <a:r>
              <a:rPr lang="en-US" altLang="zh-CN" dirty="0" smtClean="0"/>
              <a:t>5MB</a:t>
            </a:r>
            <a:r>
              <a:rPr lang="zh-CN" altLang="en-US" dirty="0" smtClean="0"/>
              <a:t>每个域来源）</a:t>
            </a:r>
            <a:endParaRPr lang="en-US" altLang="zh-CN" dirty="0" smtClean="0"/>
          </a:p>
          <a:p>
            <a:pPr lvl="1"/>
            <a:r>
              <a:rPr lang="zh-CN" altLang="en-US" dirty="0" smtClean="0"/>
              <a:t>更合适为</a:t>
            </a:r>
            <a:r>
              <a:rPr lang="en-US" altLang="zh-CN" dirty="0" smtClean="0"/>
              <a:t>JS</a:t>
            </a:r>
            <a:r>
              <a:rPr lang="zh-CN" altLang="en-US" dirty="0" smtClean="0"/>
              <a:t>提供本地数据缓存</a:t>
            </a:r>
            <a:endParaRPr lang="en-US" altLang="zh-CN" dirty="0" smtClean="0"/>
          </a:p>
          <a:p>
            <a:pPr lvl="1"/>
            <a:r>
              <a:rPr lang="zh-CN" altLang="en-US" dirty="0" smtClean="0"/>
              <a:t>与</a:t>
            </a:r>
            <a:r>
              <a:rPr lang="en-US" altLang="zh-CN" dirty="0" smtClean="0"/>
              <a:t>Cookie</a:t>
            </a:r>
            <a:r>
              <a:rPr lang="zh-CN" altLang="en-US" dirty="0" smtClean="0"/>
              <a:t>一样，其中存储的是</a:t>
            </a:r>
            <a:r>
              <a:rPr lang="en-US" altLang="zh-CN" dirty="0" smtClean="0"/>
              <a:t>key/value</a:t>
            </a:r>
            <a:r>
              <a:rPr lang="zh-CN" altLang="en-US" dirty="0" smtClean="0"/>
              <a:t>对</a:t>
            </a:r>
            <a:endParaRPr lang="zh-CN" altLang="en-US" dirty="0"/>
          </a:p>
        </p:txBody>
      </p:sp>
    </p:spTree>
    <p:extLst>
      <p:ext uri="{BB962C8B-B14F-4D97-AF65-F5344CB8AC3E}">
        <p14:creationId xmlns:p14="http://schemas.microsoft.com/office/powerpoint/2010/main" val="254597647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存储</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7888" y="282028"/>
            <a:ext cx="5184576" cy="6273889"/>
          </a:xfrm>
        </p:spPr>
      </p:pic>
    </p:spTree>
    <p:extLst>
      <p:ext uri="{BB962C8B-B14F-4D97-AF65-F5344CB8AC3E}">
        <p14:creationId xmlns:p14="http://schemas.microsoft.com/office/powerpoint/2010/main" val="26278535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存储</a:t>
            </a:r>
          </a:p>
        </p:txBody>
      </p:sp>
      <p:sp>
        <p:nvSpPr>
          <p:cNvPr id="3" name="内容占位符 2"/>
          <p:cNvSpPr>
            <a:spLocks noGrp="1"/>
          </p:cNvSpPr>
          <p:nvPr>
            <p:ph idx="1"/>
          </p:nvPr>
        </p:nvSpPr>
        <p:spPr/>
        <p:txBody>
          <a:bodyPr/>
          <a:lstStyle/>
          <a:p>
            <a:r>
              <a:rPr lang="en-US" altLang="zh-CN" dirty="0"/>
              <a:t>Web </a:t>
            </a:r>
            <a:r>
              <a:rPr lang="en-US" altLang="zh-CN" dirty="0" smtClean="0"/>
              <a:t>Storage</a:t>
            </a:r>
            <a:r>
              <a:rPr lang="zh-CN" altLang="en-US" dirty="0" smtClean="0"/>
              <a:t>分为两种</a:t>
            </a:r>
            <a:endParaRPr lang="en-US" altLang="zh-CN" dirty="0" smtClean="0"/>
          </a:p>
          <a:p>
            <a:pPr lvl="1"/>
            <a:r>
              <a:rPr lang="en-US" altLang="zh-CN" dirty="0" err="1" smtClean="0"/>
              <a:t>sessionStorage</a:t>
            </a:r>
            <a:r>
              <a:rPr lang="zh-CN" altLang="en-US" dirty="0"/>
              <a:t>：浏览器关闭就直接删除</a:t>
            </a:r>
            <a:endParaRPr lang="en-US" altLang="zh-CN" dirty="0"/>
          </a:p>
          <a:p>
            <a:pPr lvl="1"/>
            <a:r>
              <a:rPr lang="en-US" altLang="zh-CN" dirty="0" err="1" smtClean="0"/>
              <a:t>localStorage</a:t>
            </a:r>
            <a:r>
              <a:rPr lang="zh-CN" altLang="en-US" dirty="0" smtClean="0"/>
              <a:t>：</a:t>
            </a:r>
            <a:r>
              <a:rPr lang="en-US" altLang="zh-CN" dirty="0" smtClean="0"/>
              <a:t>JS</a:t>
            </a:r>
            <a:r>
              <a:rPr lang="zh-CN" altLang="en-US" dirty="0" smtClean="0"/>
              <a:t>删除或用户清除缓存时删除</a:t>
            </a:r>
            <a:endParaRPr lang="en-US" altLang="zh-CN" dirty="0" smtClean="0"/>
          </a:p>
          <a:p>
            <a:r>
              <a:rPr lang="en-US" altLang="zh-CN" dirty="0" smtClean="0"/>
              <a:t>API</a:t>
            </a:r>
            <a:r>
              <a:rPr lang="zh-CN" altLang="en-US" dirty="0" smtClean="0"/>
              <a:t>提供了公有的接口</a:t>
            </a:r>
            <a:endParaRPr lang="en-US" altLang="zh-CN" dirty="0" smtClean="0"/>
          </a:p>
          <a:p>
            <a:pPr lvl="1"/>
            <a:r>
              <a:rPr lang="zh-CN" altLang="en-US" dirty="0" smtClean="0"/>
              <a:t>接受直接对属性读写</a:t>
            </a:r>
            <a:endParaRPr lang="en-US" altLang="zh-CN" dirty="0" smtClean="0"/>
          </a:p>
          <a:p>
            <a:pPr lvl="1"/>
            <a:r>
              <a:rPr lang="en-US" altLang="zh-CN" dirty="0" err="1" smtClean="0"/>
              <a:t>setItem</a:t>
            </a:r>
            <a:r>
              <a:rPr lang="en-US" altLang="zh-CN" dirty="0" smtClean="0"/>
              <a:t>()/</a:t>
            </a:r>
            <a:r>
              <a:rPr lang="en-US" altLang="zh-CN" dirty="0" err="1" smtClean="0"/>
              <a:t>getItem</a:t>
            </a:r>
            <a:r>
              <a:rPr lang="en-US" altLang="zh-CN" dirty="0" smtClean="0"/>
              <a:t>()</a:t>
            </a:r>
          </a:p>
          <a:p>
            <a:pPr lvl="1"/>
            <a:r>
              <a:rPr lang="en-US" altLang="zh-CN" dirty="0" err="1" smtClean="0"/>
              <a:t>deleteItem</a:t>
            </a:r>
            <a:r>
              <a:rPr lang="en-US" altLang="zh-CN" dirty="0" smtClean="0"/>
              <a:t>()/clear()</a:t>
            </a:r>
          </a:p>
          <a:p>
            <a:pPr lvl="1"/>
            <a:r>
              <a:rPr lang="en-US" altLang="zh-CN" dirty="0" smtClean="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88441306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存储</a:t>
            </a:r>
          </a:p>
        </p:txBody>
      </p:sp>
      <p:pic>
        <p:nvPicPr>
          <p:cNvPr id="6" name="内容占位符 5"/>
          <p:cNvPicPr>
            <a:picLocks noGrp="1" noChangeAspect="1"/>
          </p:cNvPicPr>
          <p:nvPr>
            <p:ph sz="half" idx="1"/>
          </p:nvPr>
        </p:nvPicPr>
        <p:blipFill>
          <a:blip r:embed="rId2"/>
          <a:stretch>
            <a:fillRect/>
          </a:stretch>
        </p:blipFill>
        <p:spPr>
          <a:xfrm>
            <a:off x="1117600" y="2007304"/>
            <a:ext cx="5080000" cy="391019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62940"/>
            <a:ext cx="5080000" cy="3198919"/>
          </a:xfrm>
          <a:prstGeom prst="rect">
            <a:avLst/>
          </a:prstGeom>
        </p:spPr>
      </p:pic>
    </p:spTree>
    <p:extLst>
      <p:ext uri="{BB962C8B-B14F-4D97-AF65-F5344CB8AC3E}">
        <p14:creationId xmlns:p14="http://schemas.microsoft.com/office/powerpoint/2010/main" val="122384370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缓存</a:t>
            </a:r>
            <a:endParaRPr lang="zh-CN" altLang="en-US" dirty="0"/>
          </a:p>
        </p:txBody>
      </p:sp>
      <p:sp>
        <p:nvSpPr>
          <p:cNvPr id="3" name="内容占位符 2"/>
          <p:cNvSpPr>
            <a:spLocks noGrp="1"/>
          </p:cNvSpPr>
          <p:nvPr>
            <p:ph idx="1"/>
          </p:nvPr>
        </p:nvSpPr>
        <p:spPr/>
        <p:txBody>
          <a:bodyPr/>
          <a:lstStyle/>
          <a:p>
            <a:r>
              <a:rPr lang="en-US" altLang="zh-CN" dirty="0" smtClean="0"/>
              <a:t>Web Caching</a:t>
            </a:r>
            <a:r>
              <a:rPr lang="zh-CN" altLang="en-US" dirty="0" smtClean="0"/>
              <a:t>是提升</a:t>
            </a:r>
            <a:r>
              <a:rPr lang="en-US" altLang="zh-CN" dirty="0" smtClean="0"/>
              <a:t>Web</a:t>
            </a:r>
            <a:r>
              <a:rPr lang="zh-CN" altLang="en-US" dirty="0" smtClean="0"/>
              <a:t>应用性能的有效途径</a:t>
            </a:r>
            <a:endParaRPr lang="en-US" altLang="zh-CN" dirty="0" smtClean="0"/>
          </a:p>
          <a:p>
            <a:r>
              <a:rPr lang="zh-CN" altLang="en-US" dirty="0" smtClean="0"/>
              <a:t>页面缓存（</a:t>
            </a:r>
            <a:r>
              <a:rPr lang="en-US" altLang="zh-CN" dirty="0"/>
              <a:t>Page Output Caching</a:t>
            </a:r>
            <a:r>
              <a:rPr lang="zh-CN" altLang="en-US" dirty="0" smtClean="0"/>
              <a:t>）</a:t>
            </a:r>
            <a:endParaRPr lang="en-US" altLang="zh-CN" dirty="0" smtClean="0"/>
          </a:p>
          <a:p>
            <a:pPr lvl="1"/>
            <a:r>
              <a:rPr lang="zh-CN" altLang="en-US" dirty="0" smtClean="0"/>
              <a:t>对于</a:t>
            </a:r>
            <a:r>
              <a:rPr lang="en-US" altLang="zh-CN" dirty="0" smtClean="0"/>
              <a:t>PHP</a:t>
            </a:r>
            <a:r>
              <a:rPr lang="zh-CN" altLang="en-US" dirty="0" smtClean="0"/>
              <a:t>解析结果的全部或部分页面做缓存</a:t>
            </a:r>
            <a:endParaRPr lang="en-US" altLang="zh-CN" dirty="0" smtClean="0"/>
          </a:p>
          <a:p>
            <a:pPr lvl="1"/>
            <a:r>
              <a:rPr lang="en-US" altLang="zh-CN" dirty="0" err="1" smtClean="0"/>
              <a:t>mod_cache</a:t>
            </a:r>
            <a:r>
              <a:rPr lang="zh-CN" altLang="en-US" dirty="0" smtClean="0"/>
              <a:t>模块</a:t>
            </a:r>
            <a:endParaRPr lang="en-US" altLang="zh-CN" dirty="0" smtClean="0"/>
          </a:p>
          <a:p>
            <a:r>
              <a:rPr lang="zh-CN" altLang="en-US" dirty="0" smtClean="0"/>
              <a:t>应用数据缓存（</a:t>
            </a:r>
            <a:r>
              <a:rPr lang="en-US" altLang="zh-CN" dirty="0"/>
              <a:t>Application Data Caching</a:t>
            </a:r>
            <a:r>
              <a:rPr lang="zh-CN" altLang="en-US" dirty="0" smtClean="0"/>
              <a:t>）</a:t>
            </a:r>
            <a:endParaRPr lang="en-US" altLang="zh-CN" dirty="0" smtClean="0"/>
          </a:p>
          <a:p>
            <a:pPr lvl="1"/>
            <a:r>
              <a:rPr lang="zh-CN" altLang="en-US" dirty="0" smtClean="0"/>
              <a:t>对查询结果数据做缓存</a:t>
            </a:r>
            <a:endParaRPr lang="en-US" altLang="zh-CN" dirty="0" smtClean="0"/>
          </a:p>
          <a:p>
            <a:pPr lvl="1"/>
            <a:r>
              <a:rPr lang="en-US" altLang="zh-CN" dirty="0" err="1" smtClean="0"/>
              <a:t>memcache</a:t>
            </a:r>
            <a:endParaRPr lang="zh-CN" altLang="en-US" dirty="0"/>
          </a:p>
        </p:txBody>
      </p:sp>
    </p:spTree>
    <p:extLst>
      <p:ext uri="{BB962C8B-B14F-4D97-AF65-F5344CB8AC3E}">
        <p14:creationId xmlns:p14="http://schemas.microsoft.com/office/powerpoint/2010/main" val="32971765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缓存</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2684" y="1905000"/>
            <a:ext cx="5191432" cy="4114800"/>
          </a:xfrm>
        </p:spPr>
      </p:pic>
    </p:spTree>
    <p:extLst>
      <p:ext uri="{BB962C8B-B14F-4D97-AF65-F5344CB8AC3E}">
        <p14:creationId xmlns:p14="http://schemas.microsoft.com/office/powerpoint/2010/main" val="392991869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缓存</a:t>
            </a:r>
          </a:p>
        </p:txBody>
      </p:sp>
      <p:pic>
        <p:nvPicPr>
          <p:cNvPr id="4" name="内容占位符 3"/>
          <p:cNvPicPr>
            <a:picLocks noGrp="1" noChangeAspect="1"/>
          </p:cNvPicPr>
          <p:nvPr>
            <p:ph idx="1"/>
          </p:nvPr>
        </p:nvPicPr>
        <p:blipFill>
          <a:blip r:embed="rId2"/>
          <a:stretch>
            <a:fillRect/>
          </a:stretch>
        </p:blipFill>
        <p:spPr>
          <a:xfrm>
            <a:off x="2995464" y="1556792"/>
            <a:ext cx="6048672" cy="5138060"/>
          </a:xfrm>
          <a:prstGeom prst="rect">
            <a:avLst/>
          </a:prstGeom>
        </p:spPr>
      </p:pic>
    </p:spTree>
    <p:extLst>
      <p:ext uri="{BB962C8B-B14F-4D97-AF65-F5344CB8AC3E}">
        <p14:creationId xmlns:p14="http://schemas.microsoft.com/office/powerpoint/2010/main" val="375960188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数据存储基础</a:t>
            </a:r>
            <a:endParaRPr lang="en-US" altLang="zh-CN" dirty="0"/>
          </a:p>
        </p:txBody>
      </p:sp>
    </p:spTree>
    <p:extLst>
      <p:ext uri="{BB962C8B-B14F-4D97-AF65-F5344CB8AC3E}">
        <p14:creationId xmlns:p14="http://schemas.microsoft.com/office/powerpoint/2010/main" val="198822793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数据存储概述</a:t>
            </a:r>
            <a:endParaRPr lang="zh-CN" altLang="en-US" dirty="0"/>
          </a:p>
        </p:txBody>
      </p:sp>
      <p:sp>
        <p:nvSpPr>
          <p:cNvPr id="3" name="内容占位符 2"/>
          <p:cNvSpPr>
            <a:spLocks noGrp="1"/>
          </p:cNvSpPr>
          <p:nvPr>
            <p:ph idx="1"/>
          </p:nvPr>
        </p:nvSpPr>
        <p:spPr/>
        <p:txBody>
          <a:bodyPr/>
          <a:lstStyle/>
          <a:p>
            <a:r>
              <a:rPr lang="zh-CN" altLang="en-US" dirty="0" smtClean="0"/>
              <a:t>存储数据的方式</a:t>
            </a:r>
            <a:endParaRPr lang="en-US" altLang="zh-CN" dirty="0" smtClean="0"/>
          </a:p>
          <a:p>
            <a:pPr lvl="1"/>
            <a:r>
              <a:rPr lang="zh-CN" altLang="en-US" dirty="0" smtClean="0"/>
              <a:t>文件</a:t>
            </a:r>
            <a:endParaRPr lang="en-US" altLang="zh-CN" dirty="0" smtClean="0"/>
          </a:p>
          <a:p>
            <a:pPr lvl="2"/>
            <a:r>
              <a:rPr lang="zh-CN" altLang="en-US" dirty="0" smtClean="0"/>
              <a:t>文本文件</a:t>
            </a:r>
            <a:endParaRPr lang="en-US" altLang="zh-CN" dirty="0" smtClean="0"/>
          </a:p>
          <a:p>
            <a:pPr lvl="2"/>
            <a:r>
              <a:rPr lang="en-US" altLang="zh-CN" dirty="0" smtClean="0"/>
              <a:t>XML</a:t>
            </a:r>
            <a:r>
              <a:rPr lang="zh-CN" altLang="en-US" dirty="0" smtClean="0"/>
              <a:t>文件</a:t>
            </a:r>
            <a:endParaRPr lang="en-US" altLang="zh-CN" dirty="0" smtClean="0"/>
          </a:p>
          <a:p>
            <a:pPr lvl="2"/>
            <a:r>
              <a:rPr lang="en-US" altLang="zh-CN" dirty="0" smtClean="0"/>
              <a:t>Office</a:t>
            </a:r>
            <a:r>
              <a:rPr lang="zh-CN" altLang="en-US" dirty="0" smtClean="0"/>
              <a:t>文件、</a:t>
            </a:r>
            <a:r>
              <a:rPr lang="en-US" altLang="zh-CN" dirty="0" smtClean="0"/>
              <a:t>Acrobat</a:t>
            </a:r>
            <a:r>
              <a:rPr lang="zh-CN" altLang="en-US" dirty="0" smtClean="0"/>
              <a:t>文件</a:t>
            </a:r>
            <a:endParaRPr lang="en-US" altLang="zh-CN" dirty="0" smtClean="0"/>
          </a:p>
          <a:p>
            <a:pPr lvl="2"/>
            <a:r>
              <a:rPr lang="zh-CN" altLang="en-US" dirty="0" smtClean="0"/>
              <a:t>日志文件</a:t>
            </a:r>
            <a:endParaRPr lang="en-US" altLang="zh-CN" dirty="0" smtClean="0"/>
          </a:p>
          <a:p>
            <a:pPr lvl="1"/>
            <a:r>
              <a:rPr lang="zh-CN" altLang="en-US" dirty="0" smtClean="0"/>
              <a:t>数据库</a:t>
            </a:r>
            <a:endParaRPr lang="en-US" altLang="zh-CN" dirty="0" smtClean="0"/>
          </a:p>
          <a:p>
            <a:pPr lvl="2"/>
            <a:r>
              <a:rPr lang="zh-CN" altLang="en-US" dirty="0" smtClean="0"/>
              <a:t>关系数据库</a:t>
            </a:r>
            <a:endParaRPr lang="en-US" altLang="zh-CN" dirty="0" smtClean="0"/>
          </a:p>
          <a:p>
            <a:pPr lvl="2"/>
            <a:r>
              <a:rPr lang="zh-CN" altLang="en-US" dirty="0" smtClean="0"/>
              <a:t>非关系数据库</a:t>
            </a:r>
            <a:endParaRPr lang="en-US" altLang="zh-CN" dirty="0" smtClean="0"/>
          </a:p>
          <a:p>
            <a:pPr lvl="1"/>
            <a:r>
              <a:rPr lang="zh-CN" altLang="en-US" dirty="0" smtClean="0"/>
              <a:t>在线存储</a:t>
            </a:r>
            <a:endParaRPr lang="en-US" altLang="zh-CN" dirty="0" smtClean="0"/>
          </a:p>
          <a:p>
            <a:pPr lvl="1"/>
            <a:r>
              <a:rPr lang="zh-CN" altLang="en-US" dirty="0" smtClean="0"/>
              <a:t>邮件系统等</a:t>
            </a:r>
            <a:endParaRPr lang="zh-CN" altLang="en-US" dirty="0"/>
          </a:p>
        </p:txBody>
      </p:sp>
    </p:spTree>
    <p:extLst>
      <p:ext uri="{BB962C8B-B14F-4D97-AF65-F5344CB8AC3E}">
        <p14:creationId xmlns:p14="http://schemas.microsoft.com/office/powerpoint/2010/main" val="402546028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a:t>
            </a:r>
            <a:r>
              <a:rPr lang="zh-CN" altLang="en-US" dirty="0" smtClean="0"/>
              <a:t>存储访问概述</a:t>
            </a:r>
            <a:endParaRPr lang="zh-CN" altLang="en-US" dirty="0"/>
          </a:p>
        </p:txBody>
      </p:sp>
      <p:sp>
        <p:nvSpPr>
          <p:cNvPr id="3" name="内容占位符 2"/>
          <p:cNvSpPr>
            <a:spLocks noGrp="1"/>
          </p:cNvSpPr>
          <p:nvPr>
            <p:ph idx="1"/>
          </p:nvPr>
        </p:nvSpPr>
        <p:spPr/>
        <p:txBody>
          <a:bodyPr/>
          <a:lstStyle/>
          <a:p>
            <a:r>
              <a:rPr lang="zh-CN" altLang="en-US" dirty="0"/>
              <a:t>数据存储访问是指对各种数据存储格式的</a:t>
            </a:r>
            <a:r>
              <a:rPr lang="zh-CN" altLang="en-US" dirty="0" smtClean="0"/>
              <a:t>访问方法，不</a:t>
            </a:r>
            <a:r>
              <a:rPr lang="zh-CN" altLang="en-US" dirty="0"/>
              <a:t>仅仅指对数据库的访问方法</a:t>
            </a:r>
          </a:p>
          <a:p>
            <a:r>
              <a:rPr lang="zh-CN" altLang="en-US" dirty="0"/>
              <a:t>除最常见的传统的数据库</a:t>
            </a:r>
            <a:r>
              <a:rPr lang="zh-CN" altLang="en-US" dirty="0" smtClean="0"/>
              <a:t>外，还有</a:t>
            </a:r>
            <a:r>
              <a:rPr lang="zh-CN" altLang="en-US" dirty="0"/>
              <a:t>很多种数据存储</a:t>
            </a:r>
            <a:r>
              <a:rPr lang="en-US" altLang="zh-CN" dirty="0"/>
              <a:t>(Data Store)</a:t>
            </a:r>
            <a:r>
              <a:rPr lang="zh-CN" altLang="en-US" dirty="0"/>
              <a:t>的方法和</a:t>
            </a:r>
            <a:r>
              <a:rPr lang="zh-CN" altLang="en-US" dirty="0" smtClean="0"/>
              <a:t>格式，常见</a:t>
            </a:r>
            <a:r>
              <a:rPr lang="zh-CN" altLang="en-US" dirty="0"/>
              <a:t>的有邮件</a:t>
            </a:r>
            <a:r>
              <a:rPr lang="zh-CN" altLang="en-US" dirty="0" smtClean="0"/>
              <a:t>系统、电子表格、</a:t>
            </a:r>
            <a:r>
              <a:rPr lang="en-US" altLang="zh-CN" dirty="0" smtClean="0"/>
              <a:t>XML</a:t>
            </a:r>
            <a:r>
              <a:rPr lang="zh-CN" altLang="en-US" dirty="0" smtClean="0"/>
              <a:t>文件、</a:t>
            </a:r>
            <a:r>
              <a:rPr lang="en-US" altLang="zh-CN" dirty="0" smtClean="0"/>
              <a:t>HTML</a:t>
            </a:r>
            <a:r>
              <a:rPr lang="zh-CN" altLang="en-US" dirty="0" smtClean="0"/>
              <a:t>文件、普通</a:t>
            </a:r>
            <a:r>
              <a:rPr lang="zh-CN" altLang="en-US" dirty="0"/>
              <a:t>文本文件和字处理文本文件</a:t>
            </a:r>
          </a:p>
          <a:p>
            <a:r>
              <a:rPr lang="zh-CN" altLang="en-US" dirty="0"/>
              <a:t>可以访问所有各种不同应用和格式中的数据的方法目前还处于初级</a:t>
            </a:r>
            <a:r>
              <a:rPr lang="zh-CN" altLang="en-US" dirty="0" smtClean="0"/>
              <a:t>阶段，主要</a:t>
            </a:r>
            <a:r>
              <a:rPr lang="zh-CN" altLang="en-US" dirty="0"/>
              <a:t>是通过对原有的可以访问不同数据库的通用方法扩充而来</a:t>
            </a:r>
            <a:r>
              <a:rPr lang="zh-CN" altLang="en-US" dirty="0" smtClean="0"/>
              <a:t>的</a:t>
            </a:r>
            <a:endParaRPr lang="zh-CN" altLang="en-US" dirty="0"/>
          </a:p>
        </p:txBody>
      </p:sp>
    </p:spTree>
    <p:extLst>
      <p:ext uri="{BB962C8B-B14F-4D97-AF65-F5344CB8AC3E}">
        <p14:creationId xmlns:p14="http://schemas.microsoft.com/office/powerpoint/2010/main" val="16632339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服务器与脚本交互方式</a:t>
            </a:r>
          </a:p>
        </p:txBody>
      </p:sp>
      <p:sp>
        <p:nvSpPr>
          <p:cNvPr id="3" name="内容占位符 2"/>
          <p:cNvSpPr>
            <a:spLocks noGrp="1"/>
          </p:cNvSpPr>
          <p:nvPr>
            <p:ph idx="1"/>
          </p:nvPr>
        </p:nvSpPr>
        <p:spPr/>
        <p:txBody>
          <a:bodyPr/>
          <a:lstStyle/>
          <a:p>
            <a:r>
              <a:rPr lang="zh-CN" altLang="en-US" dirty="0"/>
              <a:t>与服务器联系的永久进程</a:t>
            </a:r>
          </a:p>
          <a:p>
            <a:pPr lvl="1"/>
            <a:r>
              <a:rPr lang="zh-CN" altLang="en-US" dirty="0"/>
              <a:t>脚本为一个独立进程，但是在较长的时间内与服务器相关联，用于处理多个请求</a:t>
            </a:r>
          </a:p>
          <a:p>
            <a:pPr lvl="1"/>
            <a:r>
              <a:rPr lang="zh-CN" altLang="en-US" dirty="0"/>
              <a:t>脚本进程可同时维护与其他服务的连接</a:t>
            </a:r>
          </a:p>
          <a:p>
            <a:pPr lvl="1"/>
            <a:r>
              <a:rPr lang="zh-CN" altLang="en-US" dirty="0"/>
              <a:t>避免了创建销毁进程的开销</a:t>
            </a:r>
          </a:p>
          <a:p>
            <a:pPr lvl="1"/>
            <a:r>
              <a:rPr lang="zh-CN" altLang="en-US" dirty="0"/>
              <a:t>以</a:t>
            </a:r>
            <a:r>
              <a:rPr lang="en-US" altLang="zh-CN" dirty="0" err="1"/>
              <a:t>FastCGI</a:t>
            </a:r>
            <a:r>
              <a:rPr lang="zh-CN" altLang="en-US" dirty="0"/>
              <a:t>为代表</a:t>
            </a:r>
          </a:p>
          <a:p>
            <a:endParaRPr lang="zh-CN" altLang="en-US" dirty="0"/>
          </a:p>
        </p:txBody>
      </p:sp>
    </p:spTree>
    <p:extLst>
      <p:ext uri="{BB962C8B-B14F-4D97-AF65-F5344CB8AC3E}">
        <p14:creationId xmlns:p14="http://schemas.microsoft.com/office/powerpoint/2010/main" val="326559557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sp>
        <p:nvSpPr>
          <p:cNvPr id="3" name="内容占位符 2"/>
          <p:cNvSpPr>
            <a:spLocks noGrp="1"/>
          </p:cNvSpPr>
          <p:nvPr>
            <p:ph idx="1"/>
          </p:nvPr>
        </p:nvSpPr>
        <p:spPr/>
        <p:txBody>
          <a:bodyPr/>
          <a:lstStyle/>
          <a:p>
            <a:r>
              <a:rPr lang="zh-CN" altLang="en-US" dirty="0" smtClean="0"/>
              <a:t>常见数据访问方法</a:t>
            </a:r>
            <a:endParaRPr lang="en-US" altLang="zh-CN" dirty="0" smtClean="0"/>
          </a:p>
          <a:p>
            <a:pPr lvl="1"/>
            <a:r>
              <a:rPr lang="en-US" altLang="zh-CN" dirty="0" smtClean="0"/>
              <a:t>native API</a:t>
            </a:r>
          </a:p>
          <a:p>
            <a:pPr lvl="1"/>
            <a:r>
              <a:rPr lang="en-US" altLang="zh-CN" dirty="0" smtClean="0"/>
              <a:t>ODBC</a:t>
            </a:r>
          </a:p>
          <a:p>
            <a:pPr lvl="1"/>
            <a:r>
              <a:rPr lang="en-US" altLang="zh-CN" dirty="0" smtClean="0"/>
              <a:t>JDBC</a:t>
            </a:r>
            <a:r>
              <a:rPr lang="zh-CN" altLang="en-US" dirty="0" smtClean="0"/>
              <a:t>、</a:t>
            </a:r>
            <a:r>
              <a:rPr lang="en-US" altLang="zh-CN" dirty="0" smtClean="0"/>
              <a:t>JDO</a:t>
            </a:r>
          </a:p>
          <a:p>
            <a:pPr lvl="1"/>
            <a:r>
              <a:rPr lang="en-US" altLang="zh-CN" dirty="0" smtClean="0"/>
              <a:t>ADO</a:t>
            </a:r>
            <a:r>
              <a:rPr lang="zh-CN" altLang="en-US" dirty="0"/>
              <a:t>、</a:t>
            </a:r>
            <a:r>
              <a:rPr lang="en-US" altLang="zh-CN" dirty="0" smtClean="0"/>
              <a:t>DAO</a:t>
            </a:r>
            <a:r>
              <a:rPr lang="zh-CN" altLang="en-US" dirty="0" smtClean="0"/>
              <a:t>、</a:t>
            </a:r>
            <a:r>
              <a:rPr lang="en-US" altLang="zh-CN" dirty="0" smtClean="0"/>
              <a:t>RDO</a:t>
            </a:r>
            <a:r>
              <a:rPr lang="zh-CN" altLang="en-US" dirty="0" smtClean="0"/>
              <a:t>、</a:t>
            </a:r>
            <a:r>
              <a:rPr lang="en-US" altLang="zh-CN" dirty="0" smtClean="0"/>
              <a:t>OLE-DB</a:t>
            </a:r>
            <a:r>
              <a:rPr lang="zh-CN" altLang="en-US" dirty="0" smtClean="0"/>
              <a:t>、</a:t>
            </a:r>
            <a:r>
              <a:rPr lang="en-US" altLang="zh-CN" dirty="0" smtClean="0"/>
              <a:t>ADO.NET</a:t>
            </a:r>
          </a:p>
          <a:p>
            <a:pPr lvl="1"/>
            <a:r>
              <a:rPr lang="en-US" altLang="zh-CN" dirty="0" smtClean="0"/>
              <a:t>PDO</a:t>
            </a:r>
            <a:r>
              <a:rPr lang="zh-CN" altLang="en-US" dirty="0" smtClean="0"/>
              <a:t>、</a:t>
            </a:r>
            <a:r>
              <a:rPr lang="en-US" altLang="zh-CN" dirty="0" err="1" smtClean="0"/>
              <a:t>MySQLi</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17937408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720" y="1700809"/>
            <a:ext cx="5400600" cy="5070491"/>
          </a:xfrm>
        </p:spPr>
      </p:pic>
    </p:spTree>
    <p:extLst>
      <p:ext uri="{BB962C8B-B14F-4D97-AF65-F5344CB8AC3E}">
        <p14:creationId xmlns:p14="http://schemas.microsoft.com/office/powerpoint/2010/main" val="199524290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数据存储访问概述</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85501" y="1628800"/>
            <a:ext cx="6068598" cy="5040560"/>
          </a:xfrm>
        </p:spPr>
      </p:pic>
    </p:spTree>
    <p:extLst>
      <p:ext uri="{BB962C8B-B14F-4D97-AF65-F5344CB8AC3E}">
        <p14:creationId xmlns:p14="http://schemas.microsoft.com/office/powerpoint/2010/main" val="416715068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关系数据库</a:t>
            </a:r>
            <a:endParaRPr lang="zh-CN" altLang="en-US" dirty="0"/>
          </a:p>
        </p:txBody>
      </p:sp>
      <p:sp>
        <p:nvSpPr>
          <p:cNvPr id="3" name="内容占位符 2"/>
          <p:cNvSpPr>
            <a:spLocks noGrp="1"/>
          </p:cNvSpPr>
          <p:nvPr>
            <p:ph idx="1"/>
          </p:nvPr>
        </p:nvSpPr>
        <p:spPr/>
        <p:txBody>
          <a:bodyPr/>
          <a:lstStyle/>
          <a:p>
            <a:r>
              <a:rPr lang="zh-CN" altLang="en-US" dirty="0"/>
              <a:t>创建在关系模型基础上的数据库，借助于集合代数等数学概念和方法来处理数据库中的</a:t>
            </a:r>
            <a:r>
              <a:rPr lang="zh-CN" altLang="en-US" dirty="0" smtClean="0"/>
              <a:t>数据</a:t>
            </a:r>
            <a:endParaRPr lang="en-US" altLang="zh-CN" dirty="0" smtClean="0"/>
          </a:p>
          <a:p>
            <a:r>
              <a:rPr lang="zh-CN" altLang="en-US" dirty="0"/>
              <a:t>关系模型是</a:t>
            </a:r>
            <a:r>
              <a:rPr lang="zh-CN" altLang="en-US" dirty="0" smtClean="0"/>
              <a:t>由</a:t>
            </a:r>
            <a:r>
              <a:rPr lang="en-US" altLang="zh-CN" dirty="0"/>
              <a:t>IBM</a:t>
            </a:r>
            <a:r>
              <a:rPr lang="zh-CN" altLang="en-US" dirty="0"/>
              <a:t>公司</a:t>
            </a:r>
            <a:r>
              <a:rPr lang="en-US" altLang="zh-CN" dirty="0"/>
              <a:t>San Jose</a:t>
            </a:r>
            <a:r>
              <a:rPr lang="en-US" altLang="zh-CN" dirty="0" smtClean="0"/>
              <a:t>, California</a:t>
            </a:r>
            <a:r>
              <a:rPr lang="zh-CN" altLang="en-US" dirty="0"/>
              <a:t>研究</a:t>
            </a:r>
            <a:r>
              <a:rPr lang="zh-CN" altLang="en-US" dirty="0" smtClean="0"/>
              <a:t>实验室的埃德加</a:t>
            </a:r>
            <a:r>
              <a:rPr lang="en-US" altLang="zh-CN" dirty="0"/>
              <a:t>·</a:t>
            </a:r>
            <a:r>
              <a:rPr lang="zh-CN" altLang="en-US" dirty="0" smtClean="0"/>
              <a:t>科德（</a:t>
            </a:r>
            <a:r>
              <a:rPr lang="en-US" altLang="zh-CN" dirty="0"/>
              <a:t>Edgar Frank "Ted" </a:t>
            </a:r>
            <a:r>
              <a:rPr lang="en-US" altLang="zh-CN" dirty="0" err="1"/>
              <a:t>Codd</a:t>
            </a:r>
            <a:r>
              <a:rPr lang="zh-CN" altLang="en-US" dirty="0" smtClean="0"/>
              <a:t>）于</a:t>
            </a:r>
            <a:r>
              <a:rPr lang="en-US" altLang="zh-CN" dirty="0"/>
              <a:t>1970</a:t>
            </a:r>
            <a:r>
              <a:rPr lang="zh-CN" altLang="en-US" dirty="0"/>
              <a:t>年首先提出的，并配合“科德</a:t>
            </a:r>
            <a:r>
              <a:rPr lang="zh-CN" altLang="en-US" dirty="0" smtClean="0"/>
              <a:t>十二</a:t>
            </a:r>
            <a:r>
              <a:rPr lang="zh-CN" altLang="en-US" dirty="0"/>
              <a:t>定律</a:t>
            </a:r>
            <a:r>
              <a:rPr lang="zh-CN" altLang="en-US" dirty="0" smtClean="0"/>
              <a:t>”</a:t>
            </a:r>
            <a:endParaRPr lang="en-US" altLang="zh-CN" dirty="0" smtClean="0"/>
          </a:p>
          <a:p>
            <a:r>
              <a:rPr lang="zh-CN" altLang="en-US" dirty="0" smtClean="0"/>
              <a:t>常见关系数据库包括</a:t>
            </a:r>
            <a:r>
              <a:rPr lang="en-US" altLang="zh-CN" dirty="0" smtClean="0"/>
              <a:t>Oracle</a:t>
            </a:r>
            <a:r>
              <a:rPr lang="zh-CN" altLang="en-US" dirty="0" smtClean="0"/>
              <a:t>、</a:t>
            </a:r>
            <a:r>
              <a:rPr lang="en-US" altLang="zh-CN" dirty="0" smtClean="0"/>
              <a:t>DB2</a:t>
            </a:r>
            <a:r>
              <a:rPr lang="zh-CN" altLang="en-US" dirty="0" smtClean="0"/>
              <a:t>、</a:t>
            </a:r>
            <a:r>
              <a:rPr lang="en-US" altLang="zh-CN" dirty="0" smtClean="0"/>
              <a:t>SQL Server</a:t>
            </a:r>
            <a:r>
              <a:rPr lang="zh-CN" altLang="en-US" dirty="0" smtClean="0"/>
              <a:t>、</a:t>
            </a:r>
            <a:r>
              <a:rPr lang="en-US" altLang="zh-CN" dirty="0" smtClean="0"/>
              <a:t>MySQL</a:t>
            </a:r>
            <a:r>
              <a:rPr lang="zh-CN" altLang="en-US" dirty="0" smtClean="0"/>
              <a:t>、</a:t>
            </a:r>
            <a:r>
              <a:rPr lang="en-US" altLang="zh-CN" dirty="0" smtClean="0"/>
              <a:t>Sybase</a:t>
            </a:r>
            <a:r>
              <a:rPr lang="zh-CN" altLang="en-US" dirty="0" smtClean="0"/>
              <a:t>、</a:t>
            </a:r>
            <a:r>
              <a:rPr lang="en-US" altLang="zh-CN" dirty="0" smtClean="0"/>
              <a:t>Access</a:t>
            </a:r>
            <a:r>
              <a:rPr lang="zh-CN" altLang="en-US" dirty="0" smtClean="0"/>
              <a:t>等</a:t>
            </a:r>
            <a:endParaRPr lang="zh-CN" altLang="en-US" dirty="0"/>
          </a:p>
        </p:txBody>
      </p:sp>
    </p:spTree>
    <p:extLst>
      <p:ext uri="{BB962C8B-B14F-4D97-AF65-F5344CB8AC3E}">
        <p14:creationId xmlns:p14="http://schemas.microsoft.com/office/powerpoint/2010/main" val="411818790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3296" y="1628800"/>
            <a:ext cx="6193008" cy="4968552"/>
          </a:xfrm>
        </p:spPr>
      </p:pic>
    </p:spTree>
    <p:extLst>
      <p:ext uri="{BB962C8B-B14F-4D97-AF65-F5344CB8AC3E}">
        <p14:creationId xmlns:p14="http://schemas.microsoft.com/office/powerpoint/2010/main" val="78104998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smtClean="0"/>
              <a:t>关系数据库主要概念</a:t>
            </a:r>
            <a:endParaRPr lang="en-US" altLang="zh-CN" dirty="0" smtClean="0"/>
          </a:p>
          <a:p>
            <a:pPr lvl="1"/>
            <a:r>
              <a:rPr lang="zh-CN" altLang="en-US" dirty="0" smtClean="0"/>
              <a:t>库（</a:t>
            </a:r>
            <a:r>
              <a:rPr lang="en-US" altLang="zh-CN" dirty="0" smtClean="0"/>
              <a:t>database</a:t>
            </a:r>
            <a:r>
              <a:rPr lang="zh-CN" altLang="en-US" dirty="0" smtClean="0"/>
              <a:t>）</a:t>
            </a:r>
            <a:endParaRPr lang="en-US" altLang="zh-CN" dirty="0" smtClean="0"/>
          </a:p>
          <a:p>
            <a:pPr lvl="1"/>
            <a:r>
              <a:rPr lang="zh-CN" altLang="en-US" dirty="0" smtClean="0"/>
              <a:t>表（</a:t>
            </a:r>
            <a:r>
              <a:rPr lang="en-US" altLang="zh-CN" dirty="0" smtClean="0"/>
              <a:t>table</a:t>
            </a:r>
            <a:r>
              <a:rPr lang="zh-CN" altLang="en-US" dirty="0" smtClean="0"/>
              <a:t>）</a:t>
            </a:r>
            <a:endParaRPr lang="en-US" altLang="zh-CN" dirty="0" smtClean="0"/>
          </a:p>
          <a:p>
            <a:pPr lvl="1"/>
            <a:r>
              <a:rPr lang="zh-CN" altLang="en-US" dirty="0" smtClean="0"/>
              <a:t>记录（</a:t>
            </a:r>
            <a:r>
              <a:rPr lang="en-US" altLang="zh-CN" dirty="0" smtClean="0"/>
              <a:t>record</a:t>
            </a:r>
            <a:r>
              <a:rPr lang="zh-CN" altLang="en-US" dirty="0" smtClean="0"/>
              <a:t>）：行（</a:t>
            </a:r>
            <a:r>
              <a:rPr lang="en-US" altLang="zh-CN" dirty="0" smtClean="0"/>
              <a:t>row</a:t>
            </a:r>
            <a:r>
              <a:rPr lang="zh-CN" altLang="en-US" dirty="0" smtClean="0"/>
              <a:t>）（实体）</a:t>
            </a:r>
            <a:endParaRPr lang="en-US" altLang="zh-CN" dirty="0" smtClean="0"/>
          </a:p>
          <a:p>
            <a:pPr lvl="1"/>
            <a:r>
              <a:rPr lang="zh-CN" altLang="en-US" dirty="0" smtClean="0"/>
              <a:t>字段（</a:t>
            </a:r>
            <a:r>
              <a:rPr lang="en-US" altLang="zh-CN" dirty="0" smtClean="0"/>
              <a:t>field</a:t>
            </a:r>
            <a:r>
              <a:rPr lang="zh-CN" altLang="en-US" dirty="0" smtClean="0"/>
              <a:t>）：列（实体特性），数据类型</a:t>
            </a:r>
            <a:endParaRPr lang="en-US" altLang="zh-CN" dirty="0" smtClean="0"/>
          </a:p>
          <a:p>
            <a:pPr lvl="1"/>
            <a:r>
              <a:rPr lang="zh-CN" altLang="en-US" dirty="0" smtClean="0"/>
              <a:t>主键（</a:t>
            </a:r>
            <a:r>
              <a:rPr lang="en-US" altLang="zh-CN" dirty="0"/>
              <a:t>primary key</a:t>
            </a:r>
            <a:r>
              <a:rPr lang="zh-CN" altLang="en-US" dirty="0" smtClean="0"/>
              <a:t>）：存储特殊数据值的列，其值为记录</a:t>
            </a:r>
            <a:r>
              <a:rPr lang="en-US" altLang="zh-CN" dirty="0" smtClean="0"/>
              <a:t>/</a:t>
            </a:r>
            <a:r>
              <a:rPr lang="zh-CN" altLang="en-US" dirty="0" smtClean="0"/>
              <a:t>行的唯一标识</a:t>
            </a:r>
            <a:endParaRPr lang="en-US" altLang="zh-CN" dirty="0" smtClean="0"/>
          </a:p>
          <a:p>
            <a:pPr lvl="1"/>
            <a:r>
              <a:rPr lang="zh-CN" altLang="en-US" dirty="0"/>
              <a:t>外</a:t>
            </a:r>
            <a:r>
              <a:rPr lang="zh-CN" altLang="en-US" dirty="0" smtClean="0"/>
              <a:t>键（</a:t>
            </a:r>
            <a:r>
              <a:rPr lang="en-US" altLang="zh-CN" dirty="0"/>
              <a:t>foreign keys</a:t>
            </a:r>
            <a:r>
              <a:rPr lang="zh-CN" altLang="en-US" dirty="0" smtClean="0"/>
              <a:t>）：表中某列，其值是另一表中主键</a:t>
            </a:r>
          </a:p>
        </p:txBody>
      </p:sp>
    </p:spTree>
    <p:extLst>
      <p:ext uri="{BB962C8B-B14F-4D97-AF65-F5344CB8AC3E}">
        <p14:creationId xmlns:p14="http://schemas.microsoft.com/office/powerpoint/2010/main" val="53985170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a:t>关系数据库主要概念</a:t>
            </a:r>
            <a:endParaRPr lang="en-US" altLang="zh-CN" dirty="0"/>
          </a:p>
          <a:p>
            <a:pPr lvl="1"/>
            <a:r>
              <a:rPr lang="zh-CN" altLang="en-US" dirty="0" smtClean="0"/>
              <a:t>游标（</a:t>
            </a:r>
            <a:r>
              <a:rPr lang="en-US" altLang="zh-CN" dirty="0" smtClean="0"/>
              <a:t>cursor</a:t>
            </a:r>
            <a:r>
              <a:rPr lang="zh-CN" altLang="en-US" dirty="0" smtClean="0"/>
              <a:t>）</a:t>
            </a:r>
            <a:endParaRPr lang="en-US" altLang="zh-CN" dirty="0"/>
          </a:p>
          <a:p>
            <a:pPr lvl="1"/>
            <a:r>
              <a:rPr lang="zh-CN" altLang="en-US" dirty="0" smtClean="0"/>
              <a:t>书签（</a:t>
            </a:r>
            <a:r>
              <a:rPr lang="en-US" altLang="zh-CN" dirty="0" smtClean="0"/>
              <a:t>bookmark</a:t>
            </a:r>
            <a:r>
              <a:rPr lang="zh-CN" altLang="en-US" dirty="0" smtClean="0"/>
              <a:t>）</a:t>
            </a:r>
            <a:endParaRPr lang="en-US" altLang="zh-CN" dirty="0"/>
          </a:p>
          <a:p>
            <a:pPr lvl="1"/>
            <a:r>
              <a:rPr lang="zh-CN" altLang="en-US" dirty="0" smtClean="0"/>
              <a:t>锁（</a:t>
            </a:r>
            <a:r>
              <a:rPr lang="en-US" altLang="zh-CN" dirty="0" smtClean="0"/>
              <a:t>lock</a:t>
            </a:r>
            <a:r>
              <a:rPr lang="zh-CN" altLang="en-US" dirty="0" smtClean="0"/>
              <a:t>）</a:t>
            </a:r>
            <a:endParaRPr lang="en-US" altLang="zh-CN" dirty="0" smtClean="0"/>
          </a:p>
          <a:p>
            <a:pPr lvl="1"/>
            <a:r>
              <a:rPr lang="zh-CN" altLang="en-US" dirty="0" smtClean="0"/>
              <a:t>索引（</a:t>
            </a:r>
            <a:r>
              <a:rPr lang="en-US" altLang="zh-CN" dirty="0" smtClean="0"/>
              <a:t>index</a:t>
            </a:r>
            <a:r>
              <a:rPr lang="zh-CN" altLang="en-US" dirty="0" smtClean="0"/>
              <a:t>）</a:t>
            </a:r>
            <a:endParaRPr lang="zh-CN" altLang="en-US" dirty="0"/>
          </a:p>
          <a:p>
            <a:r>
              <a:rPr lang="zh-CN" altLang="en-US" dirty="0" smtClean="0"/>
              <a:t>数据库好处</a:t>
            </a:r>
            <a:endParaRPr lang="en-US" altLang="zh-CN" dirty="0" smtClean="0"/>
          </a:p>
          <a:p>
            <a:pPr lvl="1"/>
            <a:r>
              <a:rPr lang="zh-CN" altLang="en-US" dirty="0" smtClean="0"/>
              <a:t>保证数据完整性（</a:t>
            </a:r>
            <a:r>
              <a:rPr lang="en-US" altLang="zh-CN" dirty="0"/>
              <a:t>data integrity</a:t>
            </a:r>
            <a:r>
              <a:rPr lang="zh-CN" altLang="en-US" dirty="0" smtClean="0"/>
              <a:t>）</a:t>
            </a:r>
            <a:endParaRPr lang="en-US" altLang="zh-CN" dirty="0" smtClean="0"/>
          </a:p>
          <a:p>
            <a:pPr lvl="1"/>
            <a:r>
              <a:rPr lang="zh-CN" altLang="en-US" dirty="0" smtClean="0"/>
              <a:t>降低数据重复性（</a:t>
            </a:r>
            <a:r>
              <a:rPr lang="en-US" altLang="zh-CN" dirty="0"/>
              <a:t>data duplication</a:t>
            </a:r>
            <a:r>
              <a:rPr lang="zh-CN" altLang="en-US" dirty="0" smtClean="0"/>
              <a:t>）</a:t>
            </a:r>
            <a:endParaRPr lang="zh-CN" altLang="en-US" dirty="0"/>
          </a:p>
        </p:txBody>
      </p:sp>
    </p:spTree>
    <p:extLst>
      <p:ext uri="{BB962C8B-B14F-4D97-AF65-F5344CB8AC3E}">
        <p14:creationId xmlns:p14="http://schemas.microsoft.com/office/powerpoint/2010/main" val="358249011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639439"/>
            <a:ext cx="7772400" cy="2645923"/>
          </a:xfrm>
        </p:spPr>
      </p:pic>
    </p:spTree>
    <p:extLst>
      <p:ext uri="{BB962C8B-B14F-4D97-AF65-F5344CB8AC3E}">
        <p14:creationId xmlns:p14="http://schemas.microsoft.com/office/powerpoint/2010/main" val="198819093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3024228"/>
            <a:ext cx="7772400" cy="1876345"/>
          </a:xfrm>
        </p:spPr>
      </p:pic>
    </p:spTree>
    <p:extLst>
      <p:ext uri="{BB962C8B-B14F-4D97-AF65-F5344CB8AC3E}">
        <p14:creationId xmlns:p14="http://schemas.microsoft.com/office/powerpoint/2010/main" val="61111952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0155" y="1905000"/>
            <a:ext cx="6636490" cy="4114800"/>
          </a:xfrm>
        </p:spPr>
      </p:pic>
    </p:spTree>
    <p:extLst>
      <p:ext uri="{BB962C8B-B14F-4D97-AF65-F5344CB8AC3E}">
        <p14:creationId xmlns:p14="http://schemas.microsoft.com/office/powerpoint/2010/main" val="3349616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服务器与脚本交互方式</a:t>
            </a:r>
          </a:p>
        </p:txBody>
      </p:sp>
      <p:sp>
        <p:nvSpPr>
          <p:cNvPr id="3" name="内容占位符 2"/>
          <p:cNvSpPr>
            <a:spLocks noGrp="1"/>
          </p:cNvSpPr>
          <p:nvPr>
            <p:ph idx="1"/>
          </p:nvPr>
        </p:nvSpPr>
        <p:spPr/>
        <p:txBody>
          <a:bodyPr/>
          <a:lstStyle/>
          <a:p>
            <a:r>
              <a:rPr lang="zh-CN" altLang="en-US" dirty="0"/>
              <a:t>服务器进程的一个模块</a:t>
            </a:r>
          </a:p>
          <a:p>
            <a:pPr lvl="1"/>
            <a:r>
              <a:rPr lang="zh-CN" altLang="en-US" dirty="0"/>
              <a:t>脚本部分为一个独立模块，但该模块为服务器进程一个部分</a:t>
            </a:r>
          </a:p>
          <a:p>
            <a:pPr lvl="1"/>
            <a:r>
              <a:rPr lang="zh-CN" altLang="en-US" dirty="0"/>
              <a:t>免去了创建独立进程的开销，但对服务器资源消耗很厉害</a:t>
            </a:r>
          </a:p>
          <a:p>
            <a:pPr lvl="1"/>
            <a:r>
              <a:rPr lang="zh-CN" altLang="en-US" dirty="0"/>
              <a:t>以</a:t>
            </a:r>
            <a:r>
              <a:rPr lang="en-US" altLang="zh-CN" dirty="0" smtClean="0"/>
              <a:t>NSAPI</a:t>
            </a:r>
            <a:r>
              <a:rPr lang="zh-CN" altLang="en-US" dirty="0" smtClean="0"/>
              <a:t>、</a:t>
            </a:r>
            <a:r>
              <a:rPr lang="en-US" altLang="zh-CN" dirty="0" smtClean="0"/>
              <a:t>ISAPI</a:t>
            </a:r>
            <a:r>
              <a:rPr lang="zh-CN" altLang="en-US" dirty="0" smtClean="0"/>
              <a:t>、</a:t>
            </a:r>
            <a:r>
              <a:rPr lang="en-US" altLang="zh-CN" dirty="0" smtClean="0"/>
              <a:t>Apache module</a:t>
            </a:r>
            <a:r>
              <a:rPr lang="zh-CN" altLang="en-US" dirty="0" smtClean="0"/>
              <a:t>、</a:t>
            </a:r>
            <a:r>
              <a:rPr lang="en-US" altLang="zh-CN" dirty="0" smtClean="0"/>
              <a:t>servlet</a:t>
            </a:r>
            <a:r>
              <a:rPr lang="zh-CN" altLang="en-US" dirty="0"/>
              <a:t>为</a:t>
            </a:r>
            <a:r>
              <a:rPr lang="zh-CN" altLang="en-US" dirty="0" smtClean="0"/>
              <a:t>代表</a:t>
            </a:r>
            <a:endParaRPr lang="en-US" altLang="zh-CN" dirty="0" smtClean="0"/>
          </a:p>
          <a:p>
            <a:pPr lvl="1"/>
            <a:r>
              <a:rPr lang="en-US" altLang="zh-CN" dirty="0" smtClean="0"/>
              <a:t>mod_php5</a:t>
            </a:r>
            <a:r>
              <a:rPr lang="zh-CN" altLang="en-US" dirty="0" smtClean="0"/>
              <a:t>或</a:t>
            </a:r>
            <a:r>
              <a:rPr lang="en-US" altLang="zh-CN" dirty="0" err="1" smtClean="0"/>
              <a:t>mod_perl</a:t>
            </a:r>
            <a:r>
              <a:rPr lang="zh-CN" altLang="en-US" dirty="0" smtClean="0"/>
              <a:t>是常见的</a:t>
            </a:r>
            <a:r>
              <a:rPr lang="en-US" altLang="zh-CN" dirty="0"/>
              <a:t>Apache </a:t>
            </a:r>
            <a:r>
              <a:rPr lang="en-US" altLang="zh-CN" dirty="0" smtClean="0"/>
              <a:t>module</a:t>
            </a:r>
            <a:r>
              <a:rPr lang="zh-CN" altLang="en-US" dirty="0" smtClean="0"/>
              <a:t>（</a:t>
            </a:r>
            <a:r>
              <a:rPr lang="en-US" altLang="zh-CN" dirty="0" smtClean="0"/>
              <a:t>Apache</a:t>
            </a:r>
            <a:r>
              <a:rPr lang="zh-CN" altLang="en-US" dirty="0" smtClean="0"/>
              <a:t>模块）</a:t>
            </a:r>
            <a:endParaRPr lang="en-US" altLang="zh-CN" dirty="0" smtClean="0"/>
          </a:p>
          <a:p>
            <a:pPr lvl="1"/>
            <a:endParaRPr lang="zh-CN" altLang="en-US" dirty="0"/>
          </a:p>
          <a:p>
            <a:endParaRPr lang="zh-CN" altLang="en-US" dirty="0"/>
          </a:p>
        </p:txBody>
      </p:sp>
    </p:spTree>
    <p:extLst>
      <p:ext uri="{BB962C8B-B14F-4D97-AF65-F5344CB8AC3E}">
        <p14:creationId xmlns:p14="http://schemas.microsoft.com/office/powerpoint/2010/main" val="285851133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sp>
        <p:nvSpPr>
          <p:cNvPr id="3" name="内容占位符 2"/>
          <p:cNvSpPr>
            <a:spLocks noGrp="1"/>
          </p:cNvSpPr>
          <p:nvPr>
            <p:ph idx="1"/>
          </p:nvPr>
        </p:nvSpPr>
        <p:spPr/>
        <p:txBody>
          <a:bodyPr/>
          <a:lstStyle/>
          <a:p>
            <a:r>
              <a:rPr lang="zh-CN" altLang="en-US" dirty="0" smtClean="0"/>
              <a:t>通过外键相连的表称为关系表</a:t>
            </a:r>
            <a:endParaRPr lang="en-US" altLang="zh-CN" dirty="0" smtClean="0"/>
          </a:p>
          <a:p>
            <a:pPr lvl="1"/>
            <a:r>
              <a:rPr lang="zh-CN" altLang="en-US" dirty="0" smtClean="0"/>
              <a:t>其中拥有主键值的表为主表，引用主键值的表为从表</a:t>
            </a:r>
            <a:endParaRPr lang="en-US" altLang="zh-CN" dirty="0" smtClean="0"/>
          </a:p>
          <a:p>
            <a:pPr lvl="1"/>
            <a:r>
              <a:rPr lang="zh-CN" altLang="en-US" dirty="0" smtClean="0"/>
              <a:t>三种主要关系</a:t>
            </a:r>
            <a:endParaRPr lang="en-US" altLang="zh-CN" dirty="0" smtClean="0"/>
          </a:p>
          <a:p>
            <a:pPr lvl="2"/>
            <a:r>
              <a:rPr lang="zh-CN" altLang="en-US" dirty="0" smtClean="0"/>
              <a:t>一对一关系（</a:t>
            </a:r>
            <a:r>
              <a:rPr lang="en-US" altLang="zh-CN" dirty="0"/>
              <a:t>one-to-one relationship</a:t>
            </a:r>
            <a:r>
              <a:rPr lang="zh-CN" altLang="en-US" dirty="0" smtClean="0"/>
              <a:t>）</a:t>
            </a:r>
            <a:endParaRPr lang="en-US" altLang="zh-CN" dirty="0" smtClean="0"/>
          </a:p>
          <a:p>
            <a:pPr lvl="2"/>
            <a:r>
              <a:rPr lang="zh-CN" altLang="en-US" dirty="0" smtClean="0"/>
              <a:t>一对多关系（</a:t>
            </a:r>
            <a:r>
              <a:rPr lang="en-US" altLang="zh-CN" dirty="0"/>
              <a:t>one-to-many relationship</a:t>
            </a:r>
            <a:r>
              <a:rPr lang="zh-CN" altLang="en-US" dirty="0" smtClean="0"/>
              <a:t>）</a:t>
            </a:r>
            <a:endParaRPr lang="en-US" altLang="zh-CN" dirty="0" smtClean="0"/>
          </a:p>
          <a:p>
            <a:pPr lvl="2"/>
            <a:r>
              <a:rPr lang="zh-CN" altLang="en-US" dirty="0" smtClean="0"/>
              <a:t>多对多关系（</a:t>
            </a:r>
            <a:r>
              <a:rPr lang="en-US" altLang="zh-CN" dirty="0"/>
              <a:t>many-to-many relationship</a:t>
            </a:r>
            <a:r>
              <a:rPr lang="zh-CN" altLang="en-US" dirty="0" smtClean="0"/>
              <a:t>）</a:t>
            </a:r>
            <a:endParaRPr lang="en-US" altLang="zh-CN" dirty="0" smtClean="0"/>
          </a:p>
          <a:p>
            <a:pPr lvl="1"/>
            <a:r>
              <a:rPr lang="zh-CN" altLang="en-US" dirty="0"/>
              <a:t>多对</a:t>
            </a:r>
            <a:r>
              <a:rPr lang="zh-CN" altLang="en-US" dirty="0" smtClean="0"/>
              <a:t>多关系一般要通过中间表转换为两个一对多关系来表示</a:t>
            </a:r>
            <a:endParaRPr lang="en-US" altLang="zh-CN" dirty="0" smtClean="0"/>
          </a:p>
          <a:p>
            <a:pPr lvl="2"/>
            <a:r>
              <a:rPr lang="zh-CN" altLang="en-US" dirty="0"/>
              <a:t>中间</a:t>
            </a:r>
            <a:r>
              <a:rPr lang="zh-CN" altLang="en-US" dirty="0" smtClean="0"/>
              <a:t>表中的两个外键形成了一个组合键（</a:t>
            </a:r>
            <a:r>
              <a:rPr lang="en-US" altLang="zh-CN" dirty="0" smtClean="0"/>
              <a:t>composite key</a:t>
            </a:r>
            <a:r>
              <a:rPr lang="zh-CN" altLang="en-US" dirty="0" smtClean="0"/>
              <a:t>）</a:t>
            </a:r>
            <a:endParaRPr lang="zh-CN" altLang="en-US" dirty="0"/>
          </a:p>
        </p:txBody>
      </p:sp>
    </p:spTree>
    <p:extLst>
      <p:ext uri="{BB962C8B-B14F-4D97-AF65-F5344CB8AC3E}">
        <p14:creationId xmlns:p14="http://schemas.microsoft.com/office/powerpoint/2010/main" val="351485994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008" y="1905000"/>
            <a:ext cx="3544784" cy="4114800"/>
          </a:xfrm>
        </p:spPr>
      </p:pic>
    </p:spTree>
    <p:extLst>
      <p:ext uri="{BB962C8B-B14F-4D97-AF65-F5344CB8AC3E}">
        <p14:creationId xmlns:p14="http://schemas.microsoft.com/office/powerpoint/2010/main" val="194546505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628578"/>
            <a:ext cx="7772400" cy="2667645"/>
          </a:xfrm>
        </p:spPr>
      </p:pic>
    </p:spTree>
    <p:extLst>
      <p:ext uri="{BB962C8B-B14F-4D97-AF65-F5344CB8AC3E}">
        <p14:creationId xmlns:p14="http://schemas.microsoft.com/office/powerpoint/2010/main" val="20327326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其他数据库</a:t>
            </a:r>
            <a:endParaRPr lang="zh-CN" altLang="en-US" dirty="0"/>
          </a:p>
        </p:txBody>
      </p:sp>
      <p:sp>
        <p:nvSpPr>
          <p:cNvPr id="3" name="内容占位符 2"/>
          <p:cNvSpPr>
            <a:spLocks noGrp="1"/>
          </p:cNvSpPr>
          <p:nvPr>
            <p:ph idx="1"/>
          </p:nvPr>
        </p:nvSpPr>
        <p:spPr/>
        <p:txBody>
          <a:bodyPr/>
          <a:lstStyle/>
          <a:p>
            <a:r>
              <a:rPr lang="zh-CN" altLang="en-US" dirty="0" smtClean="0"/>
              <a:t>对象关系型数据库</a:t>
            </a:r>
            <a:endParaRPr lang="en-US" altLang="zh-CN" dirty="0" smtClean="0"/>
          </a:p>
          <a:p>
            <a:pPr lvl="1"/>
            <a:r>
              <a:rPr lang="en-US" altLang="zh-CN" dirty="0" err="1" smtClean="0"/>
              <a:t>PostgreSQL</a:t>
            </a:r>
            <a:endParaRPr lang="en-US" altLang="zh-CN" dirty="0" smtClean="0"/>
          </a:p>
          <a:p>
            <a:r>
              <a:rPr lang="zh-CN" altLang="en-US" dirty="0" smtClean="0"/>
              <a:t>轻量级数据库引擎</a:t>
            </a:r>
            <a:endParaRPr lang="en-US" altLang="zh-CN" dirty="0" smtClean="0"/>
          </a:p>
          <a:p>
            <a:pPr lvl="1"/>
            <a:r>
              <a:rPr lang="en-US" altLang="zh-CN" dirty="0" smtClean="0"/>
              <a:t>SQLite</a:t>
            </a:r>
          </a:p>
          <a:p>
            <a:r>
              <a:rPr lang="en-US" altLang="zh-CN" dirty="0" err="1" smtClean="0"/>
              <a:t>NoSQL</a:t>
            </a:r>
            <a:r>
              <a:rPr lang="zh-CN" altLang="en-US" dirty="0" smtClean="0"/>
              <a:t>数据库</a:t>
            </a:r>
            <a:endParaRPr lang="en-US" altLang="zh-CN" dirty="0" smtClean="0"/>
          </a:p>
          <a:p>
            <a:pPr lvl="1"/>
            <a:r>
              <a:rPr lang="zh-CN" altLang="en-US" dirty="0" smtClean="0"/>
              <a:t>文档存储型：</a:t>
            </a:r>
            <a:r>
              <a:rPr lang="en-US" altLang="zh-CN" dirty="0" err="1" smtClean="0"/>
              <a:t>CouchDB</a:t>
            </a:r>
            <a:r>
              <a:rPr lang="zh-CN" altLang="en-US" dirty="0" smtClean="0"/>
              <a:t>、</a:t>
            </a:r>
            <a:r>
              <a:rPr lang="en-US" altLang="zh-CN" dirty="0" err="1" smtClean="0"/>
              <a:t>mongoDB</a:t>
            </a:r>
            <a:endParaRPr lang="en-US" altLang="zh-CN" dirty="0" smtClean="0"/>
          </a:p>
          <a:p>
            <a:pPr lvl="1"/>
            <a:r>
              <a:rPr lang="zh-CN" altLang="en-US" dirty="0" smtClean="0"/>
              <a:t>键</a:t>
            </a:r>
            <a:r>
              <a:rPr lang="en-US" altLang="zh-CN" dirty="0" smtClean="0"/>
              <a:t>-</a:t>
            </a:r>
            <a:r>
              <a:rPr lang="zh-CN" altLang="en-US" dirty="0" smtClean="0"/>
              <a:t>值存储型：</a:t>
            </a:r>
            <a:r>
              <a:rPr lang="en-US" altLang="zh-CN" dirty="0" smtClean="0"/>
              <a:t>Cassandra</a:t>
            </a:r>
            <a:r>
              <a:rPr lang="zh-CN" altLang="en-US" dirty="0" smtClean="0"/>
              <a:t>、</a:t>
            </a:r>
            <a:r>
              <a:rPr lang="en-US" altLang="zh-CN" dirty="0" err="1" smtClean="0"/>
              <a:t>BigTable</a:t>
            </a:r>
            <a:r>
              <a:rPr lang="zh-CN" altLang="en-US" dirty="0" smtClean="0"/>
              <a:t>、</a:t>
            </a:r>
            <a:r>
              <a:rPr lang="en-US" altLang="zh-CN" dirty="0" err="1" smtClean="0"/>
              <a:t>SimpleDB</a:t>
            </a:r>
            <a:endParaRPr lang="en-US" altLang="zh-CN" dirty="0" smtClean="0"/>
          </a:p>
          <a:p>
            <a:pPr lvl="1"/>
            <a:r>
              <a:rPr lang="zh-CN" altLang="en-US" dirty="0" smtClean="0"/>
              <a:t>列存储型：</a:t>
            </a:r>
            <a:r>
              <a:rPr lang="en-US" altLang="zh-CN" dirty="0"/>
              <a:t> </a:t>
            </a:r>
            <a:r>
              <a:rPr lang="en-US" altLang="zh-CN" dirty="0" smtClean="0"/>
              <a:t>Cassandra</a:t>
            </a:r>
            <a:r>
              <a:rPr lang="zh-CN" altLang="en-US" dirty="0" smtClean="0"/>
              <a:t>、</a:t>
            </a:r>
            <a:r>
              <a:rPr lang="en-US" altLang="zh-CN" dirty="0" err="1" smtClean="0"/>
              <a:t>Hypertable</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309080408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8328" y="1905000"/>
            <a:ext cx="6240145" cy="4114800"/>
          </a:xfrm>
        </p:spPr>
      </p:pic>
    </p:spTree>
    <p:extLst>
      <p:ext uri="{BB962C8B-B14F-4D97-AF65-F5344CB8AC3E}">
        <p14:creationId xmlns:p14="http://schemas.microsoft.com/office/powerpoint/2010/main" val="199643882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MySQL</a:t>
            </a:r>
            <a:endParaRPr lang="zh-CN" altLang="en-US" dirty="0"/>
          </a:p>
        </p:txBody>
      </p:sp>
      <p:sp>
        <p:nvSpPr>
          <p:cNvPr id="3" name="内容占位符 2"/>
          <p:cNvSpPr>
            <a:spLocks noGrp="1"/>
          </p:cNvSpPr>
          <p:nvPr>
            <p:ph idx="1"/>
          </p:nvPr>
        </p:nvSpPr>
        <p:spPr/>
        <p:txBody>
          <a:bodyPr/>
          <a:lstStyle/>
          <a:p>
            <a:r>
              <a:rPr lang="zh-CN" altLang="en-US" dirty="0" smtClean="0"/>
              <a:t>世界上应用最广泛的开源关系数据库</a:t>
            </a:r>
            <a:endParaRPr lang="en-US" altLang="zh-CN" dirty="0" smtClean="0"/>
          </a:p>
          <a:p>
            <a:pPr lvl="1"/>
            <a:r>
              <a:rPr lang="zh-CN" altLang="en-US" dirty="0"/>
              <a:t>也</a:t>
            </a:r>
            <a:r>
              <a:rPr lang="zh-CN" altLang="en-US" dirty="0" smtClean="0"/>
              <a:t>是应用第二广泛的关系数据库</a:t>
            </a:r>
            <a:endParaRPr lang="en-US" altLang="zh-CN" dirty="0" smtClean="0"/>
          </a:p>
          <a:p>
            <a:pPr lvl="1"/>
            <a:r>
              <a:rPr lang="en-US" altLang="zh-CN" dirty="0"/>
              <a:t>1995.5.23 David </a:t>
            </a:r>
            <a:r>
              <a:rPr lang="en-US" altLang="zh-CN" dirty="0" err="1"/>
              <a:t>Axmark</a:t>
            </a:r>
            <a:r>
              <a:rPr lang="en-US" altLang="zh-CN" dirty="0"/>
              <a:t>, Allan </a:t>
            </a:r>
            <a:r>
              <a:rPr lang="en-US" altLang="zh-CN" dirty="0" smtClean="0"/>
              <a:t>Larsson, Michael “Monty” </a:t>
            </a:r>
            <a:r>
              <a:rPr lang="en-US" altLang="zh-CN" dirty="0" err="1" smtClean="0"/>
              <a:t>Widenius</a:t>
            </a:r>
            <a:r>
              <a:rPr lang="zh-CN" altLang="en-US" dirty="0" smtClean="0"/>
              <a:t>共同创立</a:t>
            </a:r>
            <a:endParaRPr lang="en-US" altLang="zh-CN" dirty="0" smtClean="0"/>
          </a:p>
          <a:p>
            <a:pPr lvl="1"/>
            <a:r>
              <a:rPr lang="en-US" altLang="zh-CN" dirty="0" smtClean="0"/>
              <a:t>2008.1.16 Sun</a:t>
            </a:r>
            <a:r>
              <a:rPr lang="zh-CN" altLang="en-US" dirty="0" smtClean="0"/>
              <a:t>收购</a:t>
            </a:r>
            <a:r>
              <a:rPr lang="en-US" altLang="zh-CN" dirty="0" smtClean="0"/>
              <a:t>MySQL</a:t>
            </a:r>
          </a:p>
          <a:p>
            <a:pPr lvl="1"/>
            <a:r>
              <a:rPr lang="en-US" altLang="zh-CN" dirty="0" smtClean="0"/>
              <a:t>2009.4.20 Oracle</a:t>
            </a:r>
            <a:r>
              <a:rPr lang="zh-CN" altLang="en-US" dirty="0" smtClean="0"/>
              <a:t>收购</a:t>
            </a:r>
            <a:r>
              <a:rPr lang="en-US" altLang="zh-CN" dirty="0" smtClean="0"/>
              <a:t>Sun</a:t>
            </a:r>
          </a:p>
          <a:p>
            <a:pPr lvl="1"/>
            <a:r>
              <a:rPr lang="en-US" altLang="zh-CN" dirty="0" smtClean="0"/>
              <a:t>2009 </a:t>
            </a:r>
            <a:r>
              <a:rPr lang="en-US" altLang="zh-CN" dirty="0"/>
              <a:t>Michael “Monty” </a:t>
            </a:r>
            <a:r>
              <a:rPr lang="en-US" altLang="zh-CN" dirty="0" err="1" smtClean="0"/>
              <a:t>Widenius</a:t>
            </a:r>
            <a:r>
              <a:rPr lang="zh-CN" altLang="en-US" dirty="0" smtClean="0"/>
              <a:t>为首创立了</a:t>
            </a:r>
            <a:r>
              <a:rPr lang="en-US" altLang="zh-CN" dirty="0" err="1" smtClean="0"/>
              <a:t>mariaDB</a:t>
            </a:r>
            <a:r>
              <a:rPr lang="zh-CN" altLang="en-US" dirty="0" smtClean="0"/>
              <a:t>，作为</a:t>
            </a:r>
            <a:r>
              <a:rPr lang="en-US" altLang="zh-CN" dirty="0" smtClean="0"/>
              <a:t>MySQL</a:t>
            </a:r>
            <a:r>
              <a:rPr lang="zh-CN" altLang="en-US" dirty="0" smtClean="0"/>
              <a:t>新的开源分支</a:t>
            </a:r>
            <a:endParaRPr lang="en-US" altLang="zh-CN" dirty="0" smtClean="0"/>
          </a:p>
          <a:p>
            <a:pPr lvl="1"/>
            <a:endParaRPr lang="zh-CN" altLang="en-US" dirty="0"/>
          </a:p>
        </p:txBody>
      </p:sp>
    </p:spTree>
    <p:extLst>
      <p:ext uri="{BB962C8B-B14F-4D97-AF65-F5344CB8AC3E}">
        <p14:creationId xmlns:p14="http://schemas.microsoft.com/office/powerpoint/2010/main" val="21709387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MySQL</a:t>
            </a:r>
            <a:r>
              <a:rPr lang="zh-CN" altLang="en-US" dirty="0" smtClean="0"/>
              <a:t>数据类型</a:t>
            </a:r>
            <a:endParaRPr lang="zh-CN" altLang="en-US" dirty="0"/>
          </a:p>
        </p:txBody>
      </p:sp>
      <p:graphicFrame>
        <p:nvGraphicFramePr>
          <p:cNvPr id="6" name="Group 125"/>
          <p:cNvGraphicFramePr>
            <a:graphicFrameLocks noGrp="1"/>
          </p:cNvGraphicFramePr>
          <p:nvPr>
            <p:ph idx="1"/>
            <p:extLst/>
          </p:nvPr>
        </p:nvGraphicFramePr>
        <p:xfrm>
          <a:off x="2124968" y="1628801"/>
          <a:ext cx="8291513" cy="5141595"/>
        </p:xfrm>
        <a:graphic>
          <a:graphicData uri="http://schemas.openxmlformats.org/drawingml/2006/table">
            <a:tbl>
              <a:tblPr/>
              <a:tblGrid>
                <a:gridCol w="1738313">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数据类型</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TINYINT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128~+127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SMALLINT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16</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32768~+32767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32</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2147483648~+2147483647</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BIGINT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位整数（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9.22</a:t>
                      </a:r>
                      <a:r>
                        <a:rPr kumimoji="0" lang="en-US" altLang="zh-CN" sz="1600" b="0" i="0" u="none" strike="noStrike" cap="none" normalizeH="0" baseline="0" smtClean="0">
                          <a:ln>
                            <a:noFill/>
                          </a:ln>
                          <a:solidFill>
                            <a:schemeClr val="tx1"/>
                          </a:solidFill>
                          <a:effectLst/>
                          <a:latin typeface="Times New Roman" pitchFamily="18" charset="0"/>
                          <a:ea typeface="微软雅黑" pitchFamily="34" charset="-122"/>
                        </a:rPr>
                        <a:t>×10</a:t>
                      </a:r>
                      <a:r>
                        <a:rPr kumimoji="0" lang="en-US" altLang="zh-CN" sz="1600" b="0" i="0" u="none" strike="noStrike" cap="none" normalizeH="0" baseline="30000" smtClean="0">
                          <a:ln>
                            <a:noFill/>
                          </a:ln>
                          <a:solidFill>
                            <a:schemeClr val="tx1"/>
                          </a:solidFill>
                          <a:effectLst/>
                          <a:latin typeface="Times New Roman" pitchFamily="18" charset="0"/>
                          <a:ea typeface="微软雅黑" pitchFamily="34" charset="-122"/>
                        </a:rPr>
                        <a:t>18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FLOAT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单精度浮点数，</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32</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位精度（</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4</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个字节）。参数</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和</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是可选的，</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是十进制数字的总位数，</a:t>
                      </a:r>
                      <a:r>
                        <a:rPr kumimoji="0" lang="en-US" altLang="zh-CN" sz="1600" b="0" i="1" u="none" strike="noStrike" cap="none" normalizeH="0" baseline="0" dirty="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是小数点后面的位数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5667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DOUBLE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双精度浮点数，</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位精度（</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个字节）。参数</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和</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是可选的，</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m</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是十进制数字的总位数，</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d</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是小数点后面的位数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r h="434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2006-12-31</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格式的日期值，取值范围：</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1000-01-01~9999-12-31</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7"/>
                  </a:ext>
                </a:extLst>
              </a:tr>
              <a:tr h="2159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23:59:59</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格式的时间值，取值范围：</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±838:59:58</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个字节） </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8"/>
                  </a:ext>
                </a:extLst>
              </a:tr>
              <a:tr h="180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DATETIME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2006-12-31 23:59:5</a:t>
                      </a:r>
                      <a:r>
                        <a:rPr kumimoji="0" lang="en-US"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格式的</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DATE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加</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组合</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9"/>
                  </a:ext>
                </a:extLst>
              </a:tr>
              <a:tr h="2651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YEAR</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年份，取值范围：</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100~2155</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1</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个字节）</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0"/>
                  </a:ext>
                </a:extLst>
              </a:tr>
              <a:tr h="2492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TIMESTAMP</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YYYY-MM-DD HH:MM:SS</a:t>
                      </a:r>
                      <a:r>
                        <a:rPr kumimoji="0" lang="en-US"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格式的时间戳，在创建新记录和修改现有记录时都会对其进行更新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95267312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a:t>
            </a:r>
            <a:r>
              <a:rPr lang="zh-CN" altLang="en-US" dirty="0"/>
              <a:t>数据类型</a:t>
            </a:r>
          </a:p>
        </p:txBody>
      </p:sp>
      <p:graphicFrame>
        <p:nvGraphicFramePr>
          <p:cNvPr id="5" name="Group 53"/>
          <p:cNvGraphicFramePr>
            <a:graphicFrameLocks noGrp="1"/>
          </p:cNvGraphicFramePr>
          <p:nvPr>
            <p:ph idx="1"/>
            <p:extLst/>
          </p:nvPr>
        </p:nvGraphicFramePr>
        <p:xfrm>
          <a:off x="2196976" y="1744706"/>
          <a:ext cx="8291513" cy="3052447"/>
        </p:xfrm>
        <a:graphic>
          <a:graphicData uri="http://schemas.openxmlformats.org/drawingml/2006/table">
            <a:tbl>
              <a:tblPr/>
              <a:tblGrid>
                <a:gridCol w="2243138">
                  <a:extLst>
                    <a:ext uri="{9D8B030D-6E8A-4147-A177-3AD203B41FA5}">
                      <a16:colId xmlns:a16="http://schemas.microsoft.com/office/drawing/2014/main" val="20000"/>
                    </a:ext>
                  </a:extLst>
                </a:gridCol>
                <a:gridCol w="6048375">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 关键字</a:t>
                      </a:r>
                      <a:endParaRPr kumimoji="0" lang="en-US" altLang="zh-CN" sz="2000" b="1" i="0" u="none" strike="noStrike" cap="none" normalizeH="0" baseline="0" dirty="0" smtClean="0">
                        <a:ln>
                          <a:noFill/>
                        </a:ln>
                        <a:solidFill>
                          <a:schemeClr val="tx1"/>
                        </a:solidFill>
                        <a:effectLst/>
                        <a:latin typeface="Verdana" pitchFamily="34" charset="0"/>
                        <a:ea typeface="微软雅黑" pitchFamily="34" charset="-122"/>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字段可以取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值（默认设置）</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NOT NULL</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字段不允许取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值</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DEFAUTL value</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如果在输入时没有给出具体的值，则使用</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value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作为默认值</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952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PRIMARY KEY</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把字段设为主键</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AUTO_INCREMENT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自增，自动输入一个序列号。</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AUTO_INCREMENT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仅适用于整数类型的字段，而且必须与</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NOT NULL</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和</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PRIMARY KEY</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同时使用</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UNSIGNED</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字段的取值是无符号整数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653114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MySQL</a:t>
            </a:r>
            <a:r>
              <a:rPr lang="zh-CN" altLang="en-US" dirty="0"/>
              <a:t>数据类型</a:t>
            </a:r>
          </a:p>
        </p:txBody>
      </p:sp>
      <p:graphicFrame>
        <p:nvGraphicFramePr>
          <p:cNvPr id="5" name="Group 73"/>
          <p:cNvGraphicFramePr>
            <a:graphicFrameLocks noGrp="1"/>
          </p:cNvGraphicFramePr>
          <p:nvPr>
            <p:ph idx="1"/>
            <p:extLst/>
          </p:nvPr>
        </p:nvGraphicFramePr>
        <p:xfrm>
          <a:off x="2196976" y="1672172"/>
          <a:ext cx="8291513" cy="4133092"/>
        </p:xfrm>
        <a:graphic>
          <a:graphicData uri="http://schemas.openxmlformats.org/drawingml/2006/table">
            <a:tbl>
              <a:tblPr/>
              <a:tblGrid>
                <a:gridCol w="1738313">
                  <a:extLst>
                    <a:ext uri="{9D8B030D-6E8A-4147-A177-3AD203B41FA5}">
                      <a16:colId xmlns:a16="http://schemas.microsoft.com/office/drawing/2014/main" val="20000"/>
                    </a:ext>
                  </a:extLst>
                </a:gridCol>
                <a:gridCol w="6553200">
                  <a:extLst>
                    <a:ext uri="{9D8B030D-6E8A-4147-A177-3AD203B41FA5}">
                      <a16:colId xmlns:a16="http://schemas.microsoft.com/office/drawing/2014/main" val="20001"/>
                    </a:ext>
                  </a:extLst>
                </a:gridCol>
              </a:tblGrid>
              <a:tr h="4603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数据类型</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说明</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CHAR(</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固定长度的字符串，最多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255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表示字符个数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VARCHAR(</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65535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表示字符个数</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TEXT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16</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LONGTEXT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可变长度的字符串，最多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32</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4"/>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BIT(</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二进制数据，</a:t>
                      </a:r>
                      <a:r>
                        <a:rPr kumimoji="0" lang="en-US" altLang="zh-CN" sz="1600" b="0" i="1" u="none" strike="noStrike" cap="none" normalizeH="0" baseline="0" smtClean="0">
                          <a:ln>
                            <a:noFill/>
                          </a:ln>
                          <a:solidFill>
                            <a:schemeClr val="tx1"/>
                          </a:solidFill>
                          <a:effectLst/>
                          <a:latin typeface="Verdana" pitchFamily="34" charset="0"/>
                          <a:ea typeface="微软雅黑" pitchFamily="34" charset="-122"/>
                        </a:rPr>
                        <a:t>n</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表示二进制数据的位数，最大可取值是</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64</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BLOB</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可变长度二进制数据，最多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16</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LONGBLOB</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可变长度二进制数据，最多</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r>
                        <a:rPr kumimoji="0" lang="en-US" altLang="zh-CN" sz="1600" b="0" i="0" u="none" strike="noStrike" cap="none" normalizeH="0" baseline="30000" smtClean="0">
                          <a:ln>
                            <a:noFill/>
                          </a:ln>
                          <a:solidFill>
                            <a:schemeClr val="tx1"/>
                          </a:solidFill>
                          <a:effectLst/>
                          <a:latin typeface="Verdana" pitchFamily="34" charset="0"/>
                          <a:ea typeface="微软雅黑" pitchFamily="34" charset="-122"/>
                        </a:rPr>
                        <a:t>32</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cs typeface="Times New Roman" pitchFamily="18" charset="0"/>
                        </a:rPr>
                        <a:t>−1</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个字符</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7"/>
                  </a:ext>
                </a:extLst>
              </a:tr>
              <a:tr h="5778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ENUM</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枚举，最多可以有</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65535</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个成员。</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如：</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color ENUM ('red', 'green', 'blue')</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8"/>
                  </a:ext>
                </a:extLst>
              </a:tr>
              <a:tr h="4556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GEOMETRY</a:t>
                      </a:r>
                    </a:p>
                  </a:txBody>
                  <a:tcP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二维地理数据对象</a:t>
                      </a:r>
                    </a:p>
                  </a:txBody>
                  <a:tcP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47321390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p:txBody>
          <a:bodyPr/>
          <a:lstStyle/>
          <a:p>
            <a:r>
              <a:rPr lang="zh-CN" altLang="en-US" dirty="0"/>
              <a:t>结构化查询语言（</a:t>
            </a:r>
            <a:r>
              <a:rPr lang="en-US" altLang="zh-CN" dirty="0"/>
              <a:t>Structured Query Language</a:t>
            </a:r>
            <a:r>
              <a:rPr lang="zh-CN" altLang="en-US" dirty="0" smtClean="0"/>
              <a:t>）的缩写</a:t>
            </a:r>
            <a:endParaRPr lang="en-US" altLang="zh-CN" dirty="0" smtClean="0"/>
          </a:p>
          <a:p>
            <a:r>
              <a:rPr lang="zh-CN" altLang="en-US" dirty="0" smtClean="0"/>
              <a:t>理论基础是</a:t>
            </a:r>
            <a:r>
              <a:rPr lang="en-US" altLang="zh-CN" dirty="0" smtClean="0"/>
              <a:t>1970</a:t>
            </a:r>
            <a:r>
              <a:rPr lang="zh-CN" altLang="en-US" dirty="0" smtClean="0"/>
              <a:t>年</a:t>
            </a:r>
            <a:r>
              <a:rPr lang="en-US" altLang="zh-CN" dirty="0" smtClean="0"/>
              <a:t>IBM</a:t>
            </a:r>
            <a:r>
              <a:rPr lang="zh-CN" altLang="en-US" dirty="0" smtClean="0"/>
              <a:t>的</a:t>
            </a:r>
            <a:r>
              <a:rPr lang="en-US" altLang="zh-CN" dirty="0"/>
              <a:t>Edgar F. </a:t>
            </a:r>
            <a:r>
              <a:rPr lang="en-US" altLang="zh-CN" dirty="0" err="1" smtClean="0"/>
              <a:t>Codd</a:t>
            </a:r>
            <a:r>
              <a:rPr lang="zh-CN" altLang="en-US" dirty="0" smtClean="0"/>
              <a:t>提出的关系模型</a:t>
            </a:r>
            <a:endParaRPr lang="en-US" altLang="zh-CN" dirty="0" smtClean="0"/>
          </a:p>
          <a:p>
            <a:pPr lvl="1"/>
            <a:r>
              <a:rPr lang="zh-CN" altLang="en-US" dirty="0" smtClean="0"/>
              <a:t>因此获得</a:t>
            </a:r>
            <a:r>
              <a:rPr lang="en-US" altLang="zh-CN" dirty="0" smtClean="0"/>
              <a:t>1981</a:t>
            </a:r>
            <a:r>
              <a:rPr lang="zh-CN" altLang="en-US" dirty="0" smtClean="0"/>
              <a:t>年图灵奖</a:t>
            </a:r>
            <a:endParaRPr lang="en-US" altLang="zh-CN" dirty="0" smtClean="0"/>
          </a:p>
          <a:p>
            <a:r>
              <a:rPr lang="en-US" altLang="zh-CN" dirty="0" smtClean="0"/>
              <a:t>1974</a:t>
            </a:r>
            <a:r>
              <a:rPr lang="zh-CN" altLang="en-US" dirty="0" smtClean="0"/>
              <a:t>年，</a:t>
            </a:r>
            <a:r>
              <a:rPr lang="en-US" altLang="zh-CN" dirty="0" smtClean="0"/>
              <a:t>IBM</a:t>
            </a:r>
            <a:r>
              <a:rPr lang="zh-CN" altLang="en-US" dirty="0" smtClean="0"/>
              <a:t>的</a:t>
            </a:r>
            <a:r>
              <a:rPr lang="en-US" altLang="zh-CN" dirty="0" err="1"/>
              <a:t>D.D.Chamberlin</a:t>
            </a:r>
            <a:r>
              <a:rPr lang="zh-CN" altLang="en-US" dirty="0"/>
              <a:t>和</a:t>
            </a:r>
            <a:r>
              <a:rPr lang="en-US" altLang="zh-CN" dirty="0"/>
              <a:t>R.F. </a:t>
            </a:r>
            <a:r>
              <a:rPr lang="en-US" altLang="zh-CN" dirty="0" smtClean="0"/>
              <a:t>Boyce</a:t>
            </a:r>
            <a:r>
              <a:rPr lang="zh-CN" altLang="en-US" dirty="0" smtClean="0"/>
              <a:t>发明</a:t>
            </a:r>
            <a:endParaRPr lang="en-US" altLang="zh-CN" dirty="0" smtClean="0"/>
          </a:p>
          <a:p>
            <a:r>
              <a:rPr lang="en-US" altLang="zh-CN" dirty="0" smtClean="0"/>
              <a:t>1986</a:t>
            </a:r>
            <a:r>
              <a:rPr lang="zh-CN" altLang="en-US" dirty="0" smtClean="0"/>
              <a:t>年，</a:t>
            </a:r>
            <a:r>
              <a:rPr lang="en-US" altLang="zh-CN" dirty="0" smtClean="0"/>
              <a:t>ANSI</a:t>
            </a:r>
            <a:r>
              <a:rPr lang="zh-CN" altLang="en-US" dirty="0" smtClean="0"/>
              <a:t>第一次标准化</a:t>
            </a:r>
            <a:endParaRPr lang="en-US" altLang="zh-CN" dirty="0" smtClean="0"/>
          </a:p>
        </p:txBody>
      </p:sp>
    </p:spTree>
    <p:extLst>
      <p:ext uri="{BB962C8B-B14F-4D97-AF65-F5344CB8AC3E}">
        <p14:creationId xmlns:p14="http://schemas.microsoft.com/office/powerpoint/2010/main" val="4287095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a:t>
            </a:r>
            <a:r>
              <a:rPr lang="en-US" altLang="zh-CN" dirty="0"/>
              <a:t>5</a:t>
            </a:r>
            <a:endParaRPr lang="zh-CN" altLang="en-US" dirty="0"/>
          </a:p>
        </p:txBody>
      </p:sp>
      <p:sp>
        <p:nvSpPr>
          <p:cNvPr id="6" name="副标题 5"/>
          <p:cNvSpPr>
            <a:spLocks noGrp="1"/>
          </p:cNvSpPr>
          <p:nvPr>
            <p:ph type="subTitle" idx="1"/>
          </p:nvPr>
        </p:nvSpPr>
        <p:spPr/>
        <p:txBody>
          <a:bodyPr/>
          <a:lstStyle/>
          <a:p>
            <a:r>
              <a:rPr lang="zh-CN" altLang="en-US" dirty="0" smtClean="0"/>
              <a:t>服务器端编程概述</a:t>
            </a:r>
            <a:endParaRPr lang="en-US" altLang="zh-CN" dirty="0" smtClean="0"/>
          </a:p>
        </p:txBody>
      </p:sp>
    </p:spTree>
    <p:extLst>
      <p:ext uri="{BB962C8B-B14F-4D97-AF65-F5344CB8AC3E}">
        <p14:creationId xmlns:p14="http://schemas.microsoft.com/office/powerpoint/2010/main" val="3257837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服务器市场份额</a:t>
            </a:r>
            <a:endParaRPr lang="zh-CN" altLang="en-US" dirty="0"/>
          </a:p>
        </p:txBody>
      </p:sp>
      <p:pic>
        <p:nvPicPr>
          <p:cNvPr id="5" name="内容占位符 4"/>
          <p:cNvPicPr>
            <a:picLocks noGrp="1" noChangeAspect="1"/>
          </p:cNvPicPr>
          <p:nvPr>
            <p:ph idx="1"/>
          </p:nvPr>
        </p:nvPicPr>
        <p:blipFill>
          <a:blip r:embed="rId3"/>
          <a:stretch>
            <a:fillRect/>
          </a:stretch>
        </p:blipFill>
        <p:spPr>
          <a:xfrm>
            <a:off x="2362200" y="2546132"/>
            <a:ext cx="7772400" cy="2832537"/>
          </a:xfrm>
          <a:prstGeom prst="rect">
            <a:avLst/>
          </a:prstGeom>
        </p:spPr>
      </p:pic>
    </p:spTree>
    <p:extLst>
      <p:ext uri="{BB962C8B-B14F-4D97-AF65-F5344CB8AC3E}">
        <p14:creationId xmlns:p14="http://schemas.microsoft.com/office/powerpoint/2010/main" val="124457956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a:t>第一个主流的</a:t>
            </a:r>
            <a:r>
              <a:rPr lang="en-US" altLang="zh-CN" dirty="0"/>
              <a:t>4GL</a:t>
            </a:r>
            <a:r>
              <a:rPr lang="zh-CN" altLang="en-US" dirty="0"/>
              <a:t>语言</a:t>
            </a:r>
          </a:p>
          <a:p>
            <a:r>
              <a:rPr lang="zh-CN" altLang="en-US" dirty="0" smtClean="0"/>
              <a:t>高级</a:t>
            </a:r>
            <a:r>
              <a:rPr lang="zh-CN" altLang="en-US" dirty="0"/>
              <a:t>的非过程化编程语言</a:t>
            </a:r>
            <a:r>
              <a:rPr lang="zh-CN" altLang="en-US" dirty="0" smtClean="0"/>
              <a:t>，分为三部分</a:t>
            </a:r>
            <a:endParaRPr lang="en-US" altLang="zh-CN" dirty="0" smtClean="0"/>
          </a:p>
          <a:p>
            <a:pPr lvl="1"/>
            <a:r>
              <a:rPr lang="zh-CN" altLang="en-US" dirty="0" smtClean="0"/>
              <a:t>数据定义语言（</a:t>
            </a:r>
            <a:r>
              <a:rPr lang="en-US" altLang="zh-CN" dirty="0" smtClean="0"/>
              <a:t>Data Definition Language</a:t>
            </a:r>
            <a:r>
              <a:rPr lang="zh-CN" altLang="en-US" dirty="0" smtClean="0"/>
              <a:t>，</a:t>
            </a:r>
            <a:r>
              <a:rPr lang="en-US" altLang="zh-CN" dirty="0" smtClean="0"/>
              <a:t>DDL</a:t>
            </a:r>
            <a:r>
              <a:rPr lang="zh-CN" altLang="en-US" dirty="0" smtClean="0"/>
              <a:t>）</a:t>
            </a:r>
            <a:endParaRPr lang="en-US" altLang="zh-CN" dirty="0" smtClean="0"/>
          </a:p>
          <a:p>
            <a:pPr lvl="1"/>
            <a:r>
              <a:rPr lang="zh-CN" altLang="en-US" dirty="0" smtClean="0"/>
              <a:t>数据操纵语言（</a:t>
            </a:r>
            <a:r>
              <a:rPr lang="en-US" altLang="zh-CN" dirty="0" smtClean="0"/>
              <a:t>Data Manipulation Language</a:t>
            </a:r>
            <a:r>
              <a:rPr lang="zh-CN" altLang="en-US" dirty="0" smtClean="0"/>
              <a:t>，</a:t>
            </a:r>
            <a:r>
              <a:rPr lang="en-US" altLang="zh-CN" dirty="0" smtClean="0"/>
              <a:t>DML</a:t>
            </a:r>
            <a:r>
              <a:rPr lang="zh-CN" altLang="en-US" dirty="0" smtClean="0"/>
              <a:t>）</a:t>
            </a:r>
            <a:endParaRPr lang="en-US" altLang="zh-CN" dirty="0" smtClean="0"/>
          </a:p>
          <a:p>
            <a:pPr lvl="1"/>
            <a:r>
              <a:rPr lang="zh-CN" altLang="en-US" dirty="0" smtClean="0"/>
              <a:t>数据控制语言（</a:t>
            </a:r>
            <a:r>
              <a:rPr lang="en-US" altLang="zh-CN" dirty="0" smtClean="0"/>
              <a:t>Data Control Language</a:t>
            </a:r>
            <a:r>
              <a:rPr lang="zh-CN" altLang="en-US" dirty="0" smtClean="0"/>
              <a:t>，</a:t>
            </a:r>
            <a:r>
              <a:rPr lang="en-US" altLang="zh-CN" dirty="0" smtClean="0"/>
              <a:t>DCL</a:t>
            </a:r>
            <a:r>
              <a:rPr lang="zh-CN" altLang="en-US" dirty="0" smtClean="0"/>
              <a:t>）</a:t>
            </a:r>
            <a:endParaRPr lang="en-US" altLang="zh-CN" dirty="0"/>
          </a:p>
          <a:p>
            <a:endParaRPr lang="zh-CN" altLang="en-US" dirty="0"/>
          </a:p>
        </p:txBody>
      </p:sp>
    </p:spTree>
    <p:extLst>
      <p:ext uri="{BB962C8B-B14F-4D97-AF65-F5344CB8AC3E}">
        <p14:creationId xmlns:p14="http://schemas.microsoft.com/office/powerpoint/2010/main" val="118072422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en-US" altLang="zh-CN" dirty="0" smtClean="0"/>
              <a:t>1986 SQL86</a:t>
            </a:r>
            <a:r>
              <a:rPr lang="zh-CN" altLang="en-US" dirty="0" smtClean="0"/>
              <a:t>，第一个标准</a:t>
            </a:r>
            <a:endParaRPr lang="en-US" altLang="zh-CN" dirty="0" smtClean="0"/>
          </a:p>
          <a:p>
            <a:r>
              <a:rPr lang="en-US" altLang="zh-CN" dirty="0" smtClean="0"/>
              <a:t>1989 SQL89</a:t>
            </a:r>
            <a:r>
              <a:rPr lang="zh-CN" altLang="en-US" dirty="0" smtClean="0"/>
              <a:t>，第一个主流标准</a:t>
            </a:r>
            <a:endParaRPr lang="en-US" altLang="zh-CN" dirty="0" smtClean="0"/>
          </a:p>
          <a:p>
            <a:r>
              <a:rPr lang="en-US" altLang="zh-CN" dirty="0" smtClean="0"/>
              <a:t>1992 SQL92</a:t>
            </a:r>
            <a:r>
              <a:rPr lang="zh-CN" altLang="en-US" dirty="0" smtClean="0"/>
              <a:t>，</a:t>
            </a:r>
            <a:r>
              <a:rPr lang="en-US" altLang="zh-CN" dirty="0" smtClean="0"/>
              <a:t>SQL2</a:t>
            </a:r>
          </a:p>
          <a:p>
            <a:r>
              <a:rPr lang="en-US" altLang="zh-CN" dirty="0" smtClean="0"/>
              <a:t>1999 SQL:1999</a:t>
            </a:r>
            <a:r>
              <a:rPr lang="zh-CN" altLang="en-US" dirty="0" smtClean="0"/>
              <a:t>，</a:t>
            </a:r>
            <a:r>
              <a:rPr lang="en-US" altLang="zh-CN" dirty="0" smtClean="0"/>
              <a:t>SQL3</a:t>
            </a:r>
            <a:r>
              <a:rPr lang="zh-CN" altLang="en-US" dirty="0" smtClean="0"/>
              <a:t>，支持嵌入</a:t>
            </a:r>
            <a:r>
              <a:rPr lang="en-US" altLang="zh-CN" dirty="0" smtClean="0"/>
              <a:t>SQL</a:t>
            </a:r>
            <a:r>
              <a:rPr lang="zh-CN" altLang="en-US" dirty="0" smtClean="0"/>
              <a:t>到</a:t>
            </a:r>
            <a:r>
              <a:rPr lang="en-US" altLang="zh-CN" dirty="0" smtClean="0"/>
              <a:t>Java</a:t>
            </a:r>
          </a:p>
          <a:p>
            <a:r>
              <a:rPr lang="en-US" altLang="zh-CN" dirty="0" smtClean="0"/>
              <a:t>2003 SQL:2003</a:t>
            </a:r>
            <a:r>
              <a:rPr lang="zh-CN" altLang="en-US" dirty="0" smtClean="0"/>
              <a:t>，支持</a:t>
            </a:r>
            <a:r>
              <a:rPr lang="en-US" altLang="zh-CN" dirty="0" smtClean="0"/>
              <a:t>XML</a:t>
            </a:r>
            <a:r>
              <a:rPr lang="zh-CN" altLang="en-US" dirty="0" smtClean="0"/>
              <a:t>相关属性</a:t>
            </a:r>
            <a:r>
              <a:rPr lang="en-US" altLang="zh-CN" dirty="0" smtClean="0"/>
              <a:t>SQL/XML</a:t>
            </a:r>
          </a:p>
          <a:p>
            <a:r>
              <a:rPr lang="en-US" altLang="zh-CN" dirty="0" smtClean="0"/>
              <a:t>2006 SQL:2006</a:t>
            </a:r>
            <a:r>
              <a:rPr lang="zh-CN" altLang="en-US" dirty="0" smtClean="0"/>
              <a:t>，支持</a:t>
            </a:r>
            <a:r>
              <a:rPr lang="en-US" altLang="zh-CN" dirty="0" smtClean="0"/>
              <a:t>SQL</a:t>
            </a:r>
            <a:r>
              <a:rPr lang="zh-CN" altLang="en-US" dirty="0" smtClean="0"/>
              <a:t>与</a:t>
            </a:r>
            <a:r>
              <a:rPr lang="en-US" altLang="zh-CN" dirty="0" err="1" smtClean="0"/>
              <a:t>Xquery</a:t>
            </a:r>
            <a:r>
              <a:rPr lang="zh-CN" altLang="en-US" dirty="0" smtClean="0"/>
              <a:t>交互</a:t>
            </a:r>
            <a:endParaRPr lang="en-US" altLang="zh-CN" dirty="0" smtClean="0"/>
          </a:p>
          <a:p>
            <a:r>
              <a:rPr lang="en-US" altLang="zh-CN" dirty="0" smtClean="0"/>
              <a:t>2008 SQL:2008</a:t>
            </a:r>
          </a:p>
          <a:p>
            <a:r>
              <a:rPr lang="en-US" altLang="zh-CN" dirty="0" smtClean="0"/>
              <a:t>2011 SQL:2011</a:t>
            </a:r>
          </a:p>
          <a:p>
            <a:r>
              <a:rPr lang="en-US" altLang="zh-CN" dirty="0" smtClean="0"/>
              <a:t>2016 SQL:2016</a:t>
            </a:r>
            <a:r>
              <a:rPr lang="zh-CN" altLang="en-US" dirty="0" smtClean="0"/>
              <a:t>，最新稳定标准</a:t>
            </a:r>
            <a:endParaRPr lang="en-US" altLang="zh-CN" dirty="0" smtClean="0"/>
          </a:p>
          <a:p>
            <a:endParaRPr lang="zh-CN" altLang="en-US" dirty="0"/>
          </a:p>
        </p:txBody>
      </p:sp>
    </p:spTree>
    <p:extLst>
      <p:ext uri="{BB962C8B-B14F-4D97-AF65-F5344CB8AC3E}">
        <p14:creationId xmlns:p14="http://schemas.microsoft.com/office/powerpoint/2010/main" val="111923560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p:txBody>
          <a:bodyPr/>
          <a:lstStyle/>
          <a:p>
            <a:r>
              <a:rPr lang="en-US" altLang="zh-CN" dirty="0"/>
              <a:t>Transact-SQL</a:t>
            </a:r>
          </a:p>
          <a:p>
            <a:pPr lvl="1"/>
            <a:r>
              <a:rPr lang="zh-CN" altLang="en-US" dirty="0"/>
              <a:t>微软 </a:t>
            </a:r>
            <a:r>
              <a:rPr lang="en-US" altLang="zh-CN" dirty="0"/>
              <a:t>MS SQL-Server</a:t>
            </a:r>
            <a:r>
              <a:rPr lang="zh-CN" altLang="en-US" dirty="0"/>
              <a:t>，以及 </a:t>
            </a:r>
            <a:r>
              <a:rPr lang="en-US" altLang="zh-CN" dirty="0"/>
              <a:t>Sybase Adaptive Server </a:t>
            </a:r>
            <a:r>
              <a:rPr lang="zh-CN" altLang="en-US" dirty="0"/>
              <a:t>系列数据库所用的 </a:t>
            </a:r>
            <a:r>
              <a:rPr lang="en-US" altLang="zh-CN" dirty="0" smtClean="0"/>
              <a:t>SQL</a:t>
            </a:r>
            <a:r>
              <a:rPr lang="zh-CN" altLang="en-US" dirty="0" smtClean="0"/>
              <a:t>扩展</a:t>
            </a:r>
            <a:endParaRPr lang="en-US" altLang="zh-CN" dirty="0"/>
          </a:p>
          <a:p>
            <a:r>
              <a:rPr lang="en-US" altLang="zh-CN" dirty="0"/>
              <a:t>PL-SQL</a:t>
            </a:r>
          </a:p>
          <a:p>
            <a:pPr lvl="1"/>
            <a:r>
              <a:rPr lang="en-US" altLang="zh-CN" dirty="0"/>
              <a:t>Oracle </a:t>
            </a:r>
            <a:r>
              <a:rPr lang="zh-CN" altLang="en-US" dirty="0"/>
              <a:t>数据库所使用的 </a:t>
            </a:r>
            <a:r>
              <a:rPr lang="en-US" altLang="zh-CN" dirty="0" smtClean="0"/>
              <a:t>SQL</a:t>
            </a:r>
            <a:r>
              <a:rPr lang="zh-CN" altLang="en-US" dirty="0" smtClean="0"/>
              <a:t>扩展</a:t>
            </a:r>
            <a:endParaRPr lang="en-US" altLang="zh-CN" dirty="0"/>
          </a:p>
          <a:p>
            <a:endParaRPr lang="zh-CN" altLang="en-US" dirty="0"/>
          </a:p>
        </p:txBody>
      </p:sp>
    </p:spTree>
    <p:extLst>
      <p:ext uri="{BB962C8B-B14F-4D97-AF65-F5344CB8AC3E}">
        <p14:creationId xmlns:p14="http://schemas.microsoft.com/office/powerpoint/2010/main" val="374831749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SQL</a:t>
            </a:r>
            <a:endParaRPr lang="zh-CN" altLang="en-US" dirty="0"/>
          </a:p>
        </p:txBody>
      </p:sp>
      <p:sp>
        <p:nvSpPr>
          <p:cNvPr id="3" name="内容占位符 2"/>
          <p:cNvSpPr>
            <a:spLocks noGrp="1"/>
          </p:cNvSpPr>
          <p:nvPr>
            <p:ph idx="1"/>
          </p:nvPr>
        </p:nvSpPr>
        <p:spPr/>
        <p:txBody>
          <a:bodyPr/>
          <a:lstStyle/>
          <a:p>
            <a:r>
              <a:rPr lang="zh-CN" altLang="en-US" dirty="0" smtClean="0"/>
              <a:t>创建和删除数据库</a:t>
            </a:r>
            <a:endParaRPr lang="en-US" altLang="zh-CN" dirty="0" smtClean="0"/>
          </a:p>
          <a:p>
            <a:pPr lvl="1"/>
            <a:r>
              <a:rPr lang="en-US" altLang="zh-CN" dirty="0"/>
              <a:t>CREATE DATABASE </a:t>
            </a:r>
            <a:r>
              <a:rPr lang="en-US" altLang="zh-CN" dirty="0" err="1"/>
              <a:t>dbname</a:t>
            </a:r>
            <a:endParaRPr lang="en-US" altLang="zh-CN" dirty="0"/>
          </a:p>
          <a:p>
            <a:pPr lvl="1"/>
            <a:r>
              <a:rPr lang="en-US" altLang="zh-CN" dirty="0"/>
              <a:t>USE </a:t>
            </a:r>
            <a:r>
              <a:rPr lang="en-US" altLang="zh-CN" dirty="0" err="1"/>
              <a:t>dbname</a:t>
            </a:r>
            <a:endParaRPr lang="en-US" altLang="zh-CN" dirty="0"/>
          </a:p>
          <a:p>
            <a:pPr lvl="1"/>
            <a:r>
              <a:rPr lang="en-US" altLang="zh-CN" dirty="0"/>
              <a:t>DROP DATABASE </a:t>
            </a:r>
            <a:r>
              <a:rPr lang="en-US" altLang="zh-CN" dirty="0" err="1"/>
              <a:t>dbname</a:t>
            </a:r>
            <a:endParaRPr lang="en-US" altLang="zh-CN" dirty="0"/>
          </a:p>
          <a:p>
            <a:pPr lvl="1"/>
            <a:endParaRPr lang="zh-CN" altLang="en-US" dirty="0"/>
          </a:p>
        </p:txBody>
      </p:sp>
    </p:spTree>
    <p:extLst>
      <p:ext uri="{BB962C8B-B14F-4D97-AF65-F5344CB8AC3E}">
        <p14:creationId xmlns:p14="http://schemas.microsoft.com/office/powerpoint/2010/main" val="33662207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smtClean="0"/>
              <a:t>创建和删除表</a:t>
            </a:r>
            <a:endParaRPr lang="en-US" altLang="zh-CN" dirty="0" smtClean="0"/>
          </a:p>
          <a:p>
            <a:pPr lvl="1"/>
            <a:r>
              <a:rPr lang="en-US" altLang="zh-CN" dirty="0"/>
              <a:t> CREATE TABLE </a:t>
            </a:r>
            <a:r>
              <a:rPr lang="en-US" altLang="zh-CN" dirty="0" err="1"/>
              <a:t>tblname</a:t>
            </a:r>
            <a:r>
              <a:rPr lang="en-US" altLang="zh-CN" dirty="0"/>
              <a:t> </a:t>
            </a:r>
            <a:r>
              <a:rPr lang="en-US" altLang="zh-CN" dirty="0" smtClean="0"/>
              <a:t>(  </a:t>
            </a:r>
            <a:r>
              <a:rPr lang="en-US" altLang="zh-CN" dirty="0"/>
              <a:t>[</a:t>
            </a:r>
            <a:r>
              <a:rPr lang="en-US" altLang="zh-CN" dirty="0" err="1"/>
              <a:t>fldname</a:t>
            </a:r>
            <a:r>
              <a:rPr lang="en-US" altLang="zh-CN" dirty="0"/>
              <a:t> </a:t>
            </a:r>
            <a:r>
              <a:rPr lang="en-US" altLang="zh-CN" dirty="0" err="1"/>
              <a:t>fldtype</a:t>
            </a:r>
            <a:r>
              <a:rPr lang="en-US" altLang="zh-CN" dirty="0"/>
              <a:t> </a:t>
            </a:r>
            <a:r>
              <a:rPr lang="en-US" altLang="zh-CN" dirty="0" err="1"/>
              <a:t>fldoption</a:t>
            </a:r>
            <a:r>
              <a:rPr lang="en-US" altLang="zh-CN" dirty="0" smtClean="0"/>
              <a:t>*,]+    </a:t>
            </a:r>
            <a:r>
              <a:rPr lang="en-US" altLang="zh-CN" dirty="0"/>
              <a:t>PRIMARY KEY (</a:t>
            </a:r>
            <a:r>
              <a:rPr lang="en-US" altLang="zh-CN" dirty="0" err="1"/>
              <a:t>fldname</a:t>
            </a:r>
            <a:r>
              <a:rPr lang="en-US" altLang="zh-CN" dirty="0"/>
              <a:t> [, </a:t>
            </a:r>
            <a:r>
              <a:rPr lang="en-US" altLang="zh-CN" dirty="0" err="1"/>
              <a:t>fldname</a:t>
            </a:r>
            <a:r>
              <a:rPr lang="en-US" altLang="zh-CN" dirty="0"/>
              <a:t>]* </a:t>
            </a:r>
            <a:r>
              <a:rPr lang="en-US" altLang="zh-CN" dirty="0" smtClean="0"/>
              <a:t>),    </a:t>
            </a:r>
            <a:r>
              <a:rPr lang="en-US" altLang="zh-CN" dirty="0"/>
              <a:t>[CONSTRAINT [</a:t>
            </a:r>
            <a:r>
              <a:rPr lang="en-US" altLang="zh-CN" dirty="0" err="1"/>
              <a:t>fkname</a:t>
            </a:r>
            <a:r>
              <a:rPr lang="en-US" altLang="zh-CN" dirty="0"/>
              <a:t>] FOREIGN KEY (</a:t>
            </a:r>
            <a:r>
              <a:rPr lang="en-US" altLang="zh-CN" dirty="0" err="1"/>
              <a:t>fldname</a:t>
            </a:r>
            <a:r>
              <a:rPr lang="en-US" altLang="zh-CN" dirty="0" smtClean="0"/>
              <a:t>)     </a:t>
            </a:r>
            <a:r>
              <a:rPr lang="en-US" altLang="zh-CN" dirty="0"/>
              <a:t>REFERENCES </a:t>
            </a:r>
            <a:r>
              <a:rPr lang="en-US" altLang="zh-CN" dirty="0" err="1"/>
              <a:t>tblname</a:t>
            </a:r>
            <a:r>
              <a:rPr lang="en-US" altLang="zh-CN" dirty="0"/>
              <a:t> </a:t>
            </a:r>
            <a:r>
              <a:rPr lang="en-US" altLang="zh-CN" dirty="0" smtClean="0"/>
              <a:t>(</a:t>
            </a:r>
            <a:r>
              <a:rPr lang="en-US" altLang="zh-CN" dirty="0" err="1" smtClean="0"/>
              <a:t>fldname</a:t>
            </a:r>
            <a:r>
              <a:rPr lang="en-US" altLang="zh-CN" dirty="0" smtClean="0"/>
              <a:t>),]*   </a:t>
            </a:r>
            <a:r>
              <a:rPr lang="en-US" altLang="zh-CN" dirty="0"/>
              <a:t>)</a:t>
            </a:r>
          </a:p>
          <a:p>
            <a:pPr lvl="1"/>
            <a:r>
              <a:rPr lang="en-US" altLang="zh-CN" dirty="0"/>
              <a:t>DROP TABLE </a:t>
            </a:r>
            <a:r>
              <a:rPr lang="en-US" altLang="zh-CN" dirty="0" err="1"/>
              <a:t>tblname</a:t>
            </a:r>
            <a:endParaRPr lang="en-US" altLang="zh-CN" dirty="0"/>
          </a:p>
          <a:p>
            <a:pPr lvl="1"/>
            <a:endParaRPr lang="zh-CN" altLang="en-US" dirty="0"/>
          </a:p>
        </p:txBody>
      </p:sp>
    </p:spTree>
    <p:extLst>
      <p:ext uri="{BB962C8B-B14F-4D97-AF65-F5344CB8AC3E}">
        <p14:creationId xmlns:p14="http://schemas.microsoft.com/office/powerpoint/2010/main" val="423817984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smtClean="0"/>
              <a:t>插入、修改和删除记录</a:t>
            </a:r>
            <a:endParaRPr lang="en-US" altLang="zh-CN" dirty="0" smtClean="0"/>
          </a:p>
          <a:p>
            <a:pPr lvl="1"/>
            <a:r>
              <a:rPr lang="en-US" altLang="zh-CN" dirty="0"/>
              <a:t>INSERT INTO </a:t>
            </a:r>
            <a:r>
              <a:rPr lang="en-US" altLang="zh-CN" dirty="0" err="1"/>
              <a:t>tblname</a:t>
            </a:r>
            <a:r>
              <a:rPr lang="en-US" altLang="zh-CN" dirty="0"/>
              <a:t> </a:t>
            </a:r>
            <a:r>
              <a:rPr lang="en-US" altLang="zh-CN" dirty="0" smtClean="0"/>
              <a:t>  </a:t>
            </a:r>
            <a:r>
              <a:rPr lang="en-US" altLang="zh-CN" dirty="0"/>
              <a:t>(</a:t>
            </a:r>
            <a:r>
              <a:rPr lang="en-US" altLang="zh-CN" dirty="0" err="1"/>
              <a:t>fldname</a:t>
            </a:r>
            <a:r>
              <a:rPr lang="en-US" altLang="zh-CN" dirty="0"/>
              <a:t> [, </a:t>
            </a:r>
            <a:r>
              <a:rPr lang="en-US" altLang="zh-CN" dirty="0" err="1"/>
              <a:t>fldrname</a:t>
            </a:r>
            <a:r>
              <a:rPr lang="en-US" altLang="zh-CN" dirty="0" smtClean="0"/>
              <a:t>]*)  </a:t>
            </a:r>
            <a:r>
              <a:rPr lang="en-US" altLang="zh-CN" dirty="0"/>
              <a:t>VALUES (</a:t>
            </a:r>
            <a:r>
              <a:rPr lang="en-US" altLang="zh-CN" dirty="0" err="1"/>
              <a:t>fldvalue</a:t>
            </a:r>
            <a:r>
              <a:rPr lang="en-US" altLang="zh-CN" dirty="0"/>
              <a:t> [, </a:t>
            </a:r>
            <a:r>
              <a:rPr lang="en-US" altLang="zh-CN" dirty="0" err="1"/>
              <a:t>fldrvalue</a:t>
            </a:r>
            <a:r>
              <a:rPr lang="en-US" altLang="zh-CN" dirty="0"/>
              <a:t>]*)</a:t>
            </a:r>
          </a:p>
          <a:p>
            <a:pPr lvl="1"/>
            <a:r>
              <a:rPr lang="en-US" altLang="zh-CN" dirty="0"/>
              <a:t>UPDATE </a:t>
            </a:r>
            <a:r>
              <a:rPr lang="en-US" altLang="zh-CN" dirty="0" err="1"/>
              <a:t>tblname</a:t>
            </a:r>
            <a:r>
              <a:rPr lang="en-US" altLang="zh-CN" dirty="0"/>
              <a:t> </a:t>
            </a:r>
            <a:r>
              <a:rPr lang="en-US" altLang="zh-CN" dirty="0" smtClean="0"/>
              <a:t>  </a:t>
            </a:r>
            <a:r>
              <a:rPr lang="en-US" altLang="zh-CN" dirty="0"/>
              <a:t>SET </a:t>
            </a:r>
            <a:r>
              <a:rPr lang="en-US" altLang="zh-CN" dirty="0" err="1"/>
              <a:t>fldname</a:t>
            </a:r>
            <a:r>
              <a:rPr lang="en-US" altLang="zh-CN" dirty="0"/>
              <a:t> = </a:t>
            </a:r>
            <a:r>
              <a:rPr lang="en-US" altLang="zh-CN" dirty="0" err="1"/>
              <a:t>fldvalue</a:t>
            </a:r>
            <a:r>
              <a:rPr lang="en-US" altLang="zh-CN" dirty="0"/>
              <a:t> [, </a:t>
            </a:r>
            <a:r>
              <a:rPr lang="en-US" altLang="zh-CN" dirty="0" err="1"/>
              <a:t>fldname</a:t>
            </a:r>
            <a:r>
              <a:rPr lang="en-US" altLang="zh-CN" dirty="0"/>
              <a:t> = </a:t>
            </a:r>
            <a:r>
              <a:rPr lang="en-US" altLang="zh-CN" dirty="0" err="1"/>
              <a:t>fldvalue</a:t>
            </a:r>
            <a:r>
              <a:rPr lang="en-US" altLang="zh-CN" dirty="0" smtClean="0"/>
              <a:t>]*  </a:t>
            </a:r>
            <a:r>
              <a:rPr lang="en-US" altLang="zh-CN" dirty="0"/>
              <a:t>WHERE conditions</a:t>
            </a:r>
          </a:p>
          <a:p>
            <a:pPr lvl="1"/>
            <a:r>
              <a:rPr lang="en-US" altLang="zh-CN" dirty="0"/>
              <a:t>DELETE FROM </a:t>
            </a:r>
            <a:r>
              <a:rPr lang="en-US" altLang="zh-CN" dirty="0" err="1"/>
              <a:t>tblname</a:t>
            </a:r>
            <a:r>
              <a:rPr lang="en-US" altLang="zh-CN" dirty="0"/>
              <a:t> </a:t>
            </a:r>
            <a:r>
              <a:rPr lang="en-US" altLang="zh-CN" dirty="0" smtClean="0"/>
              <a:t>  </a:t>
            </a:r>
            <a:r>
              <a:rPr lang="en-US" altLang="zh-CN" dirty="0"/>
              <a:t>WHERE conditions</a:t>
            </a:r>
          </a:p>
          <a:p>
            <a:pPr lvl="1"/>
            <a:endParaRPr lang="zh-CN" altLang="en-US" dirty="0"/>
          </a:p>
        </p:txBody>
      </p:sp>
    </p:spTree>
    <p:extLst>
      <p:ext uri="{BB962C8B-B14F-4D97-AF65-F5344CB8AC3E}">
        <p14:creationId xmlns:p14="http://schemas.microsoft.com/office/powerpoint/2010/main" val="74662675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1744" y="304800"/>
            <a:ext cx="5832648" cy="6006758"/>
          </a:xfrm>
        </p:spPr>
      </p:pic>
    </p:spTree>
    <p:extLst>
      <p:ext uri="{BB962C8B-B14F-4D97-AF65-F5344CB8AC3E}">
        <p14:creationId xmlns:p14="http://schemas.microsoft.com/office/powerpoint/2010/main" val="28483331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sp>
        <p:nvSpPr>
          <p:cNvPr id="3" name="内容占位符 2"/>
          <p:cNvSpPr>
            <a:spLocks noGrp="1"/>
          </p:cNvSpPr>
          <p:nvPr>
            <p:ph idx="1"/>
          </p:nvPr>
        </p:nvSpPr>
        <p:spPr/>
        <p:txBody>
          <a:bodyPr/>
          <a:lstStyle/>
          <a:p>
            <a:r>
              <a:rPr lang="zh-CN" altLang="en-US" dirty="0" smtClean="0"/>
              <a:t>查询语句</a:t>
            </a:r>
            <a:endParaRPr lang="en-US" altLang="zh-CN" dirty="0" smtClean="0"/>
          </a:p>
          <a:p>
            <a:pPr lvl="1"/>
            <a:r>
              <a:rPr lang="en-US" altLang="zh-CN" dirty="0" smtClean="0"/>
              <a:t>SELECT </a:t>
            </a:r>
            <a:r>
              <a:rPr lang="en-US" altLang="zh-CN" dirty="0" err="1"/>
              <a:t>fldname</a:t>
            </a:r>
            <a:r>
              <a:rPr lang="en-US" altLang="zh-CN" dirty="0"/>
              <a:t> [, </a:t>
            </a:r>
            <a:r>
              <a:rPr lang="en-US" altLang="zh-CN" dirty="0" err="1"/>
              <a:t>fldname</a:t>
            </a:r>
            <a:r>
              <a:rPr lang="en-US" altLang="zh-CN" dirty="0" smtClean="0"/>
              <a:t>]*  </a:t>
            </a:r>
            <a:r>
              <a:rPr lang="en-US" altLang="zh-CN" dirty="0"/>
              <a:t>FROM </a:t>
            </a:r>
            <a:r>
              <a:rPr lang="en-US" altLang="zh-CN" dirty="0" err="1"/>
              <a:t>tblname</a:t>
            </a:r>
            <a:r>
              <a:rPr lang="en-US" altLang="zh-CN" dirty="0"/>
              <a:t> [, </a:t>
            </a:r>
            <a:r>
              <a:rPr lang="en-US" altLang="zh-CN" dirty="0" err="1"/>
              <a:t>tblname</a:t>
            </a:r>
            <a:r>
              <a:rPr lang="en-US" altLang="zh-CN" dirty="0"/>
              <a:t>]*  </a:t>
            </a:r>
            <a:r>
              <a:rPr lang="en-US" altLang="zh-CN" dirty="0" smtClean="0"/>
              <a:t>  </a:t>
            </a:r>
            <a:r>
              <a:rPr lang="en-US" altLang="zh-CN" dirty="0"/>
              <a:t>[WHERE conditions</a:t>
            </a:r>
            <a:r>
              <a:rPr lang="en-US" altLang="zh-CN" dirty="0" smtClean="0"/>
              <a:t>]  </a:t>
            </a:r>
            <a:r>
              <a:rPr lang="en-US" altLang="zh-CN" dirty="0"/>
              <a:t>[GROUP BY </a:t>
            </a:r>
            <a:r>
              <a:rPr lang="en-US" altLang="zh-CN" dirty="0" err="1"/>
              <a:t>fldname</a:t>
            </a:r>
            <a:r>
              <a:rPr lang="en-US" altLang="zh-CN" dirty="0"/>
              <a:t> [, </a:t>
            </a:r>
            <a:r>
              <a:rPr lang="en-US" altLang="zh-CN" dirty="0" err="1"/>
              <a:t>fldname</a:t>
            </a:r>
            <a:r>
              <a:rPr lang="en-US" altLang="zh-CN" dirty="0"/>
              <a:t>]* [HAVING conditions] </a:t>
            </a:r>
            <a:r>
              <a:rPr lang="en-US" altLang="zh-CN" dirty="0" smtClean="0"/>
              <a:t>]  </a:t>
            </a:r>
            <a:r>
              <a:rPr lang="en-US" altLang="zh-CN" dirty="0"/>
              <a:t>[ORDER BY </a:t>
            </a:r>
            <a:r>
              <a:rPr lang="en-US" altLang="zh-CN" dirty="0" err="1"/>
              <a:t>fldname</a:t>
            </a:r>
            <a:r>
              <a:rPr lang="en-US" altLang="zh-CN" dirty="0"/>
              <a:t> [ASC | DESC ] [, </a:t>
            </a:r>
            <a:r>
              <a:rPr lang="en-US" altLang="zh-CN" dirty="0" err="1"/>
              <a:t>fldname</a:t>
            </a:r>
            <a:r>
              <a:rPr lang="en-US" altLang="zh-CN" dirty="0"/>
              <a:t> [ASC | DESC ] ]* </a:t>
            </a:r>
            <a:r>
              <a:rPr lang="en-US" altLang="zh-CN" dirty="0" smtClean="0"/>
              <a:t>]  </a:t>
            </a:r>
            <a:r>
              <a:rPr lang="en-US" altLang="zh-CN" dirty="0"/>
              <a:t>[LIMIT [offset,] number </a:t>
            </a:r>
            <a:r>
              <a:rPr lang="en-US" altLang="zh-CN" dirty="0" smtClean="0"/>
              <a:t>]</a:t>
            </a:r>
          </a:p>
          <a:p>
            <a:pPr lvl="1"/>
            <a:r>
              <a:rPr lang="zh-CN" altLang="en-US" dirty="0" smtClean="0"/>
              <a:t>连接：</a:t>
            </a:r>
            <a:r>
              <a:rPr lang="en-US" altLang="zh-CN" dirty="0"/>
              <a:t>SELECT </a:t>
            </a:r>
            <a:r>
              <a:rPr lang="en-US" altLang="zh-CN" dirty="0" err="1"/>
              <a:t>Corvettes.Vette_id</a:t>
            </a:r>
            <a:r>
              <a:rPr lang="en-US" altLang="zh-CN" dirty="0"/>
              <a:t>, </a:t>
            </a:r>
            <a:r>
              <a:rPr lang="en-US" altLang="zh-CN" dirty="0" err="1" smtClean="0"/>
              <a:t>Equipment.Equip</a:t>
            </a:r>
            <a:r>
              <a:rPr lang="en-US" altLang="zh-CN" dirty="0" smtClean="0"/>
              <a:t> FROM </a:t>
            </a:r>
            <a:r>
              <a:rPr lang="en-US" altLang="zh-CN" dirty="0"/>
              <a:t>Corvettes, Equipment, </a:t>
            </a:r>
            <a:r>
              <a:rPr lang="en-US" altLang="zh-CN" dirty="0" err="1" smtClean="0"/>
              <a:t>Corvettes_Equipment</a:t>
            </a:r>
            <a:r>
              <a:rPr lang="en-US" altLang="zh-CN" dirty="0" smtClean="0"/>
              <a:t> </a:t>
            </a:r>
            <a:r>
              <a:rPr lang="en-US" altLang="zh-CN" dirty="0"/>
              <a:t>WHERE </a:t>
            </a:r>
            <a:r>
              <a:rPr lang="en-US" altLang="zh-CN" dirty="0" err="1"/>
              <a:t>Corvettes.Vette_id</a:t>
            </a:r>
            <a:r>
              <a:rPr lang="en-US" altLang="zh-CN" dirty="0"/>
              <a:t> = </a:t>
            </a:r>
            <a:r>
              <a:rPr lang="en-US" altLang="zh-CN" dirty="0" err="1" smtClean="0"/>
              <a:t>Corvettes_Equipment.Vette_id</a:t>
            </a:r>
            <a:r>
              <a:rPr lang="en-US" altLang="zh-CN" dirty="0" smtClean="0"/>
              <a:t> AND </a:t>
            </a:r>
            <a:r>
              <a:rPr lang="en-US" altLang="zh-CN" dirty="0" err="1"/>
              <a:t>Corvettes_Equipment.Equip</a:t>
            </a:r>
            <a:r>
              <a:rPr lang="en-US" altLang="zh-CN" dirty="0"/>
              <a:t> = </a:t>
            </a:r>
            <a:r>
              <a:rPr lang="en-US" altLang="zh-CN" dirty="0" smtClean="0"/>
              <a:t>                       </a:t>
            </a:r>
            <a:r>
              <a:rPr lang="en-US" altLang="zh-CN" dirty="0" err="1" smtClean="0"/>
              <a:t>Equipment.Equip_id</a:t>
            </a:r>
            <a:r>
              <a:rPr lang="en-US" altLang="zh-CN" dirty="0" smtClean="0"/>
              <a:t> </a:t>
            </a:r>
            <a:r>
              <a:rPr lang="en-US" altLang="zh-CN" dirty="0"/>
              <a:t>AND </a:t>
            </a:r>
            <a:r>
              <a:rPr lang="en-US" altLang="zh-CN" dirty="0" err="1"/>
              <a:t>Equipment.Equip</a:t>
            </a:r>
            <a:r>
              <a:rPr lang="en-US" altLang="zh-CN" dirty="0"/>
              <a:t> = </a:t>
            </a:r>
            <a:r>
              <a:rPr lang="en-US" altLang="zh-CN" dirty="0" smtClean="0"/>
              <a:t>'CD</a:t>
            </a:r>
            <a:r>
              <a:rPr lang="en-US" altLang="zh-CN" dirty="0"/>
              <a:t>'</a:t>
            </a:r>
          </a:p>
        </p:txBody>
      </p:sp>
    </p:spTree>
    <p:extLst>
      <p:ext uri="{BB962C8B-B14F-4D97-AF65-F5344CB8AC3E}">
        <p14:creationId xmlns:p14="http://schemas.microsoft.com/office/powerpoint/2010/main" val="198111420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16276" y="304800"/>
            <a:ext cx="5989725" cy="6192688"/>
          </a:xfrm>
        </p:spPr>
      </p:pic>
    </p:spTree>
    <p:extLst>
      <p:ext uri="{BB962C8B-B14F-4D97-AF65-F5344CB8AC3E}">
        <p14:creationId xmlns:p14="http://schemas.microsoft.com/office/powerpoint/2010/main" val="332391660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419167"/>
            <a:ext cx="7772400" cy="3086467"/>
          </a:xfrm>
        </p:spPr>
      </p:pic>
    </p:spTree>
    <p:extLst>
      <p:ext uri="{BB962C8B-B14F-4D97-AF65-F5344CB8AC3E}">
        <p14:creationId xmlns:p14="http://schemas.microsoft.com/office/powerpoint/2010/main" val="3918837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a:t>
            </a:r>
            <a:r>
              <a:rPr lang="en-US" altLang="zh-CN" dirty="0" smtClean="0"/>
              <a:t>Web</a:t>
            </a:r>
            <a:r>
              <a:rPr lang="zh-CN" altLang="en-US" dirty="0" smtClean="0"/>
              <a:t>服务器</a:t>
            </a:r>
            <a:r>
              <a:rPr lang="en-US" altLang="zh-CN" dirty="0" smtClean="0"/>
              <a:t>—Apache</a:t>
            </a:r>
            <a:endParaRPr lang="zh-CN" altLang="en-US" dirty="0"/>
          </a:p>
        </p:txBody>
      </p:sp>
      <p:sp>
        <p:nvSpPr>
          <p:cNvPr id="3" name="内容占位符 2"/>
          <p:cNvSpPr>
            <a:spLocks noGrp="1"/>
          </p:cNvSpPr>
          <p:nvPr>
            <p:ph idx="1"/>
          </p:nvPr>
        </p:nvSpPr>
        <p:spPr/>
        <p:txBody>
          <a:bodyPr/>
          <a:lstStyle/>
          <a:p>
            <a:r>
              <a:rPr lang="zh-CN" altLang="en-US" dirty="0"/>
              <a:t>始于</a:t>
            </a:r>
            <a:r>
              <a:rPr lang="en-US" altLang="zh-CN" dirty="0"/>
              <a:t>1994 Bob McCool NCSA</a:t>
            </a:r>
          </a:p>
          <a:p>
            <a:r>
              <a:rPr lang="zh-CN" altLang="en-US" dirty="0"/>
              <a:t>得名</a:t>
            </a:r>
            <a:r>
              <a:rPr lang="zh-CN" altLang="en-US" dirty="0" smtClean="0"/>
              <a:t>于</a:t>
            </a:r>
            <a:r>
              <a:rPr lang="en-US" altLang="zh-CN" dirty="0" smtClean="0"/>
              <a:t>A </a:t>
            </a:r>
            <a:r>
              <a:rPr lang="en-US" altLang="zh-CN" dirty="0" err="1"/>
              <a:t>patche</a:t>
            </a:r>
            <a:endParaRPr lang="en-US" altLang="zh-CN" dirty="0"/>
          </a:p>
          <a:p>
            <a:r>
              <a:rPr lang="zh-CN" altLang="en-US" dirty="0"/>
              <a:t>使用最</a:t>
            </a:r>
            <a:r>
              <a:rPr lang="zh-CN" altLang="en-US" dirty="0" smtClean="0"/>
              <a:t>广泛的</a:t>
            </a:r>
            <a:r>
              <a:rPr lang="en-US" altLang="zh-CN" dirty="0" smtClean="0"/>
              <a:t>Web</a:t>
            </a:r>
            <a:r>
              <a:rPr lang="zh-CN" altLang="en-US" dirty="0" smtClean="0"/>
              <a:t>服务器</a:t>
            </a:r>
            <a:r>
              <a:rPr lang="zh-CN" altLang="en-US" dirty="0"/>
              <a:t>，</a:t>
            </a:r>
            <a:r>
              <a:rPr lang="zh-CN" altLang="en-US" dirty="0" smtClean="0"/>
              <a:t>可</a:t>
            </a:r>
            <a:r>
              <a:rPr lang="zh-CN" altLang="en-US" dirty="0"/>
              <a:t>运行</a:t>
            </a:r>
            <a:r>
              <a:rPr lang="zh-CN" altLang="en-US" dirty="0" smtClean="0"/>
              <a:t>于</a:t>
            </a:r>
            <a:r>
              <a:rPr lang="zh-CN" altLang="en-US" dirty="0"/>
              <a:t>多种操作系统及相应软硬件平台上</a:t>
            </a:r>
          </a:p>
          <a:p>
            <a:r>
              <a:rPr lang="zh-CN" altLang="en-US" dirty="0"/>
              <a:t>开源软件，支持几乎所有服务器端程序和脚本</a:t>
            </a:r>
          </a:p>
          <a:p>
            <a:r>
              <a:rPr lang="zh-CN" altLang="en-US" dirty="0" smtClean="0"/>
              <a:t>最新版本为</a:t>
            </a:r>
            <a:r>
              <a:rPr lang="en-US" altLang="zh-CN" dirty="0" smtClean="0"/>
              <a:t>2.4.43</a:t>
            </a:r>
          </a:p>
          <a:p>
            <a:endParaRPr lang="zh-CN" altLang="en-US" dirty="0"/>
          </a:p>
        </p:txBody>
      </p:sp>
    </p:spTree>
    <p:extLst>
      <p:ext uri="{BB962C8B-B14F-4D97-AF65-F5344CB8AC3E}">
        <p14:creationId xmlns:p14="http://schemas.microsoft.com/office/powerpoint/2010/main" val="257092185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1448" y="1700809"/>
            <a:ext cx="6336704" cy="4707267"/>
          </a:xfrm>
        </p:spPr>
      </p:pic>
    </p:spTree>
    <p:extLst>
      <p:ext uri="{BB962C8B-B14F-4D97-AF65-F5344CB8AC3E}">
        <p14:creationId xmlns:p14="http://schemas.microsoft.com/office/powerpoint/2010/main" val="191326172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1448" y="1772817"/>
            <a:ext cx="6336704" cy="4641781"/>
          </a:xfrm>
        </p:spPr>
      </p:pic>
    </p:spTree>
    <p:extLst>
      <p:ext uri="{BB962C8B-B14F-4D97-AF65-F5344CB8AC3E}">
        <p14:creationId xmlns:p14="http://schemas.microsoft.com/office/powerpoint/2010/main" val="15914752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事务</a:t>
            </a:r>
            <a:endParaRPr lang="zh-CN" altLang="en-US" dirty="0"/>
          </a:p>
        </p:txBody>
      </p:sp>
      <p:sp>
        <p:nvSpPr>
          <p:cNvPr id="3" name="内容占位符 2"/>
          <p:cNvSpPr>
            <a:spLocks noGrp="1"/>
          </p:cNvSpPr>
          <p:nvPr>
            <p:ph idx="1"/>
          </p:nvPr>
        </p:nvSpPr>
        <p:spPr/>
        <p:txBody>
          <a:bodyPr/>
          <a:lstStyle/>
          <a:p>
            <a:r>
              <a:rPr lang="zh-CN" altLang="en-US" dirty="0" smtClean="0"/>
              <a:t>事务（</a:t>
            </a:r>
            <a:r>
              <a:rPr lang="en-US" altLang="zh-CN" dirty="0" smtClean="0"/>
              <a:t>Transaction</a:t>
            </a:r>
            <a:r>
              <a:rPr lang="zh-CN" altLang="en-US" dirty="0" smtClean="0"/>
              <a:t>）是由有限元数据库操作序列组成的数据库执行逻辑单位</a:t>
            </a:r>
            <a:endParaRPr lang="en-US" altLang="zh-CN" dirty="0" smtClean="0"/>
          </a:p>
          <a:p>
            <a:pPr lvl="1"/>
            <a:r>
              <a:rPr lang="zh-CN" altLang="en-US" dirty="0" smtClean="0"/>
              <a:t>在</a:t>
            </a:r>
            <a:r>
              <a:rPr lang="en-US" altLang="zh-CN" dirty="0"/>
              <a:t>Insert</a:t>
            </a:r>
            <a:r>
              <a:rPr lang="zh-CN" altLang="en-US" dirty="0"/>
              <a:t>、</a:t>
            </a:r>
            <a:r>
              <a:rPr lang="en-US" altLang="zh-CN" dirty="0"/>
              <a:t>Update</a:t>
            </a:r>
            <a:r>
              <a:rPr lang="zh-CN" altLang="en-US" dirty="0"/>
              <a:t>、</a:t>
            </a:r>
            <a:r>
              <a:rPr lang="en-US" altLang="zh-CN" dirty="0"/>
              <a:t>Delete</a:t>
            </a:r>
            <a:r>
              <a:rPr lang="zh-CN" altLang="en-US" dirty="0" smtClean="0"/>
              <a:t>等数据库操作时，有失败的可能</a:t>
            </a:r>
            <a:endParaRPr lang="en-US" altLang="zh-CN" dirty="0" smtClean="0"/>
          </a:p>
          <a:p>
            <a:pPr lvl="1"/>
            <a:r>
              <a:rPr lang="zh-CN" altLang="en-US" dirty="0" smtClean="0"/>
              <a:t>事务是不可容忍失败的最小逻辑单元</a:t>
            </a:r>
            <a:endParaRPr lang="en-US" altLang="zh-CN" dirty="0" smtClean="0"/>
          </a:p>
          <a:p>
            <a:pPr lvl="1"/>
            <a:r>
              <a:rPr lang="zh-CN" altLang="en-US" dirty="0" smtClean="0"/>
              <a:t>一般支持提交（</a:t>
            </a:r>
            <a:r>
              <a:rPr lang="en-US" altLang="zh-CN" dirty="0" smtClean="0"/>
              <a:t>Commit</a:t>
            </a:r>
            <a:r>
              <a:rPr lang="zh-CN" altLang="en-US" dirty="0" smtClean="0"/>
              <a:t>）和回滚（</a:t>
            </a:r>
            <a:r>
              <a:rPr lang="en-US" altLang="zh-CN" dirty="0" smtClean="0"/>
              <a:t>Rollback</a:t>
            </a:r>
            <a:r>
              <a:rPr lang="zh-CN" altLang="en-US" dirty="0" smtClean="0"/>
              <a:t>）机制</a:t>
            </a:r>
            <a:endParaRPr lang="en-US" altLang="zh-CN" dirty="0" smtClean="0"/>
          </a:p>
          <a:p>
            <a:pPr lvl="1"/>
            <a:r>
              <a:rPr lang="zh-CN" altLang="en-US" dirty="0" smtClean="0"/>
              <a:t>不是所有数据库都能支持事务（如早期的</a:t>
            </a:r>
            <a:r>
              <a:rPr lang="en-US" altLang="zh-CN" dirty="0" smtClean="0"/>
              <a:t>MySQL</a:t>
            </a:r>
            <a:r>
              <a:rPr lang="zh-CN" altLang="en-US" dirty="0" smtClean="0"/>
              <a:t>）</a:t>
            </a:r>
            <a:endParaRPr lang="zh-CN" altLang="en-US" dirty="0"/>
          </a:p>
        </p:txBody>
      </p:sp>
    </p:spTree>
    <p:extLst>
      <p:ext uri="{BB962C8B-B14F-4D97-AF65-F5344CB8AC3E}">
        <p14:creationId xmlns:p14="http://schemas.microsoft.com/office/powerpoint/2010/main" val="86852843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sp>
        <p:nvSpPr>
          <p:cNvPr id="3" name="内容占位符 2"/>
          <p:cNvSpPr>
            <a:spLocks noGrp="1"/>
          </p:cNvSpPr>
          <p:nvPr>
            <p:ph idx="1"/>
          </p:nvPr>
        </p:nvSpPr>
        <p:spPr/>
        <p:txBody>
          <a:bodyPr/>
          <a:lstStyle/>
          <a:p>
            <a:r>
              <a:rPr lang="zh-CN" altLang="en-US" dirty="0" smtClean="0"/>
              <a:t>事务</a:t>
            </a:r>
            <a:r>
              <a:rPr lang="zh-CN" altLang="en-US" dirty="0"/>
              <a:t>具有</a:t>
            </a:r>
            <a:r>
              <a:rPr lang="en-US" altLang="zh-CN" dirty="0"/>
              <a:t>ACID</a:t>
            </a:r>
            <a:r>
              <a:rPr lang="zh-CN" altLang="en-US" dirty="0"/>
              <a:t>特性</a:t>
            </a:r>
            <a:endParaRPr lang="en-US" altLang="zh-CN" dirty="0"/>
          </a:p>
          <a:p>
            <a:pPr lvl="1"/>
            <a:r>
              <a:rPr lang="zh-CN" altLang="en-US" dirty="0"/>
              <a:t>原子性（</a:t>
            </a:r>
            <a:r>
              <a:rPr lang="en-US" altLang="zh-CN" dirty="0"/>
              <a:t>Atomicity</a:t>
            </a:r>
            <a:r>
              <a:rPr lang="zh-CN" altLang="en-US" dirty="0"/>
              <a:t>）：事务作为一个整体被执行，包含在其中的对数据库的操作要么全部被执行，要么都不执行</a:t>
            </a:r>
          </a:p>
          <a:p>
            <a:pPr lvl="1"/>
            <a:r>
              <a:rPr lang="zh-CN" altLang="en-US" dirty="0"/>
              <a:t>一致性（</a:t>
            </a:r>
            <a:r>
              <a:rPr lang="en-US" altLang="zh-CN" dirty="0"/>
              <a:t>Consistency</a:t>
            </a:r>
            <a:r>
              <a:rPr lang="zh-CN" altLang="en-US" dirty="0"/>
              <a:t>）：事务应确保数据库的状态从一个一致状态转变为另一个一致状态。一致状态的含义是数据库中的数据应满足完整性约束</a:t>
            </a:r>
          </a:p>
          <a:p>
            <a:pPr lvl="1"/>
            <a:r>
              <a:rPr lang="zh-CN" altLang="en-US" dirty="0"/>
              <a:t>隔离性（</a:t>
            </a:r>
            <a:r>
              <a:rPr lang="en-US" altLang="zh-CN" dirty="0"/>
              <a:t>Isolation</a:t>
            </a:r>
            <a:r>
              <a:rPr lang="zh-CN" altLang="en-US" dirty="0"/>
              <a:t>）：多个事务并发执行时，一个事务的执行不应影响其他事务的执行</a:t>
            </a:r>
          </a:p>
          <a:p>
            <a:pPr lvl="1"/>
            <a:r>
              <a:rPr lang="zh-CN" altLang="en-US" dirty="0"/>
              <a:t>持久性（</a:t>
            </a:r>
            <a:r>
              <a:rPr lang="en-US" altLang="zh-CN" dirty="0"/>
              <a:t>Durability</a:t>
            </a:r>
            <a:r>
              <a:rPr lang="zh-CN" altLang="en-US" dirty="0"/>
              <a:t>）：已被提交的事务对数据库的修改应该永久保存在数据库</a:t>
            </a:r>
            <a:r>
              <a:rPr lang="zh-CN" altLang="en-US" dirty="0" smtClean="0"/>
              <a:t>中</a:t>
            </a:r>
            <a:endParaRPr lang="zh-CN" altLang="en-US" dirty="0"/>
          </a:p>
        </p:txBody>
      </p:sp>
    </p:spTree>
    <p:extLst>
      <p:ext uri="{BB962C8B-B14F-4D97-AF65-F5344CB8AC3E}">
        <p14:creationId xmlns:p14="http://schemas.microsoft.com/office/powerpoint/2010/main" val="348231120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sp>
        <p:nvSpPr>
          <p:cNvPr id="3" name="内容占位符 2"/>
          <p:cNvSpPr>
            <a:spLocks noGrp="1"/>
          </p:cNvSpPr>
          <p:nvPr>
            <p:ph idx="1"/>
          </p:nvPr>
        </p:nvSpPr>
        <p:spPr/>
        <p:txBody>
          <a:bodyPr/>
          <a:lstStyle/>
          <a:p>
            <a:r>
              <a:rPr lang="zh-CN" altLang="en-US" dirty="0" smtClean="0"/>
              <a:t>事务可以分为</a:t>
            </a:r>
            <a:endParaRPr lang="en-US" altLang="zh-CN" dirty="0" smtClean="0"/>
          </a:p>
          <a:p>
            <a:pPr lvl="1"/>
            <a:r>
              <a:rPr lang="zh-CN" altLang="en-US" dirty="0" smtClean="0"/>
              <a:t>本地事务（</a:t>
            </a:r>
            <a:r>
              <a:rPr lang="en-US" altLang="zh-CN" dirty="0" smtClean="0"/>
              <a:t>Local Transaction</a:t>
            </a:r>
            <a:r>
              <a:rPr lang="zh-CN" altLang="en-US" dirty="0" smtClean="0"/>
              <a:t>）</a:t>
            </a:r>
            <a:endParaRPr lang="en-US" altLang="zh-CN" dirty="0" smtClean="0"/>
          </a:p>
          <a:p>
            <a:pPr lvl="2"/>
            <a:r>
              <a:rPr lang="zh-CN" altLang="en-US" dirty="0" smtClean="0"/>
              <a:t>事务由（单一主机上的）数据库提供支持</a:t>
            </a:r>
            <a:endParaRPr lang="en-US" altLang="zh-CN" dirty="0" smtClean="0"/>
          </a:p>
          <a:p>
            <a:pPr lvl="1"/>
            <a:r>
              <a:rPr lang="zh-CN" altLang="en-US" dirty="0" smtClean="0"/>
              <a:t>分布式事务（</a:t>
            </a:r>
            <a:r>
              <a:rPr lang="en-US" altLang="zh-CN" dirty="0" smtClean="0"/>
              <a:t>Distributed Transaction</a:t>
            </a:r>
            <a:r>
              <a:rPr lang="zh-CN" altLang="en-US" dirty="0" smtClean="0"/>
              <a:t>）</a:t>
            </a:r>
            <a:endParaRPr lang="en-US" altLang="zh-CN" dirty="0" smtClean="0"/>
          </a:p>
          <a:p>
            <a:pPr lvl="2"/>
            <a:r>
              <a:rPr lang="zh-CN" altLang="en-US" dirty="0"/>
              <a:t>事务的参与者、支持事务的服务器、资源服务器以及事务</a:t>
            </a:r>
            <a:r>
              <a:rPr lang="zh-CN" altLang="en-US" dirty="0" smtClean="0"/>
              <a:t>管理器等位于不同主机上</a:t>
            </a:r>
            <a:endParaRPr lang="en-US" altLang="zh-CN" dirty="0" smtClean="0"/>
          </a:p>
          <a:p>
            <a:pPr lvl="2"/>
            <a:r>
              <a:rPr lang="zh-CN" altLang="en-US" dirty="0" smtClean="0"/>
              <a:t>最常见的标准是</a:t>
            </a:r>
            <a:r>
              <a:rPr lang="en-US" altLang="zh-CN" dirty="0"/>
              <a:t>X/Open Distributed Transaction Processing (DTP) Model (X/Open XA</a:t>
            </a:r>
            <a:r>
              <a:rPr lang="en-US" altLang="zh-CN" dirty="0" smtClean="0"/>
              <a:t>)</a:t>
            </a:r>
          </a:p>
          <a:p>
            <a:pPr lvl="2"/>
            <a:r>
              <a:rPr lang="zh-CN" altLang="en-US" dirty="0" smtClean="0"/>
              <a:t>一般需支持两阶段提交（</a:t>
            </a:r>
            <a:r>
              <a:rPr lang="en-US" altLang="zh-CN" dirty="0"/>
              <a:t>two-phase </a:t>
            </a:r>
            <a:r>
              <a:rPr lang="en-US" altLang="zh-CN" dirty="0" smtClean="0"/>
              <a:t>commit</a:t>
            </a:r>
            <a:r>
              <a:rPr lang="zh-CN" altLang="en-US" dirty="0" smtClean="0"/>
              <a:t>，</a:t>
            </a:r>
            <a:r>
              <a:rPr lang="en-US" altLang="zh-CN" dirty="0" smtClean="0"/>
              <a:t>2PC</a:t>
            </a:r>
            <a:r>
              <a:rPr lang="zh-CN" altLang="en-US" dirty="0" smtClean="0"/>
              <a:t>）</a:t>
            </a:r>
            <a:endParaRPr lang="zh-CN" altLang="en-US" dirty="0"/>
          </a:p>
        </p:txBody>
      </p:sp>
    </p:spTree>
    <p:extLst>
      <p:ext uri="{BB962C8B-B14F-4D97-AF65-F5344CB8AC3E}">
        <p14:creationId xmlns:p14="http://schemas.microsoft.com/office/powerpoint/2010/main" val="4007865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pic>
        <p:nvPicPr>
          <p:cNvPr id="4" name="内容占位符 3"/>
          <p:cNvPicPr>
            <a:picLocks noGrp="1" noChangeAspect="1"/>
          </p:cNvPicPr>
          <p:nvPr>
            <p:ph idx="1"/>
          </p:nvPr>
        </p:nvPicPr>
        <p:blipFill>
          <a:blip r:embed="rId2"/>
          <a:stretch>
            <a:fillRect/>
          </a:stretch>
        </p:blipFill>
        <p:spPr>
          <a:xfrm>
            <a:off x="2362200" y="2079800"/>
            <a:ext cx="7772400" cy="3765201"/>
          </a:xfrm>
          <a:prstGeom prst="rect">
            <a:avLst/>
          </a:prstGeom>
        </p:spPr>
      </p:pic>
    </p:spTree>
    <p:extLst>
      <p:ext uri="{BB962C8B-B14F-4D97-AF65-F5344CB8AC3E}">
        <p14:creationId xmlns:p14="http://schemas.microsoft.com/office/powerpoint/2010/main" val="47531997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事务</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30622" y="1700808"/>
            <a:ext cx="6578357" cy="5040560"/>
          </a:xfrm>
        </p:spPr>
      </p:pic>
    </p:spTree>
    <p:extLst>
      <p:ext uri="{BB962C8B-B14F-4D97-AF65-F5344CB8AC3E}">
        <p14:creationId xmlns:p14="http://schemas.microsoft.com/office/powerpoint/2010/main" val="248312474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a:t>PHP</a:t>
            </a:r>
            <a:r>
              <a:rPr lang="zh-CN" altLang="en-US" dirty="0"/>
              <a:t>数据库访问基础</a:t>
            </a:r>
            <a:endParaRPr lang="en-US" altLang="zh-CN" dirty="0"/>
          </a:p>
        </p:txBody>
      </p:sp>
    </p:spTree>
    <p:extLst>
      <p:ext uri="{BB962C8B-B14F-4D97-AF65-F5344CB8AC3E}">
        <p14:creationId xmlns:p14="http://schemas.microsoft.com/office/powerpoint/2010/main" val="204048814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PHP MySQL API</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支持三种</a:t>
            </a:r>
            <a:r>
              <a:rPr lang="en-US" altLang="zh-CN" dirty="0" smtClean="0"/>
              <a:t>MySQL API</a:t>
            </a:r>
          </a:p>
          <a:p>
            <a:pPr lvl="1"/>
            <a:r>
              <a:rPr lang="zh-CN" altLang="en-US" dirty="0" smtClean="0"/>
              <a:t>这些</a:t>
            </a:r>
            <a:r>
              <a:rPr lang="en-US" altLang="zh-CN" dirty="0" smtClean="0"/>
              <a:t>API</a:t>
            </a:r>
            <a:r>
              <a:rPr lang="zh-CN" altLang="en-US" dirty="0" smtClean="0"/>
              <a:t>可以分为过程性</a:t>
            </a:r>
            <a:r>
              <a:rPr lang="en-US" altLang="zh-CN" dirty="0" smtClean="0"/>
              <a:t>API</a:t>
            </a:r>
            <a:r>
              <a:rPr lang="zh-CN" altLang="en-US" dirty="0" smtClean="0"/>
              <a:t>（</a:t>
            </a:r>
            <a:r>
              <a:rPr lang="en-US" altLang="zh-CN" dirty="0"/>
              <a:t>procedural </a:t>
            </a:r>
            <a:r>
              <a:rPr lang="en-US" altLang="zh-CN" dirty="0" smtClean="0"/>
              <a:t>API</a:t>
            </a:r>
            <a:r>
              <a:rPr lang="zh-CN" altLang="en-US" dirty="0" smtClean="0"/>
              <a:t>）和面向对象</a:t>
            </a:r>
            <a:r>
              <a:rPr lang="en-US" altLang="zh-CN" dirty="0" smtClean="0"/>
              <a:t>API</a:t>
            </a:r>
            <a:r>
              <a:rPr lang="zh-CN" altLang="en-US" dirty="0" smtClean="0"/>
              <a:t>（</a:t>
            </a:r>
            <a:r>
              <a:rPr lang="en-US" altLang="zh-CN" dirty="0"/>
              <a:t>object-oriented API</a:t>
            </a:r>
            <a:r>
              <a:rPr lang="zh-CN" altLang="en-US" dirty="0" smtClean="0"/>
              <a:t>）</a:t>
            </a:r>
            <a:endParaRPr lang="en-US" altLang="zh-CN" dirty="0" smtClean="0"/>
          </a:p>
          <a:p>
            <a:pPr lvl="1"/>
            <a:r>
              <a:rPr lang="en-US" altLang="zh-CN" dirty="0"/>
              <a:t>MySQL </a:t>
            </a:r>
            <a:r>
              <a:rPr lang="en-US" altLang="zh-CN" dirty="0" smtClean="0"/>
              <a:t>extension</a:t>
            </a:r>
            <a:endParaRPr lang="en-US" altLang="zh-CN" dirty="0"/>
          </a:p>
          <a:p>
            <a:pPr lvl="2"/>
            <a:r>
              <a:rPr lang="zh-CN" altLang="en-US" dirty="0" smtClean="0"/>
              <a:t>过程性，已被</a:t>
            </a:r>
            <a:r>
              <a:rPr lang="en-US" altLang="zh-CN" dirty="0" err="1"/>
              <a:t>MySQLi</a:t>
            </a:r>
            <a:r>
              <a:rPr lang="en-US" altLang="zh-CN" dirty="0"/>
              <a:t> </a:t>
            </a:r>
            <a:r>
              <a:rPr lang="en-US" altLang="zh-CN" dirty="0" smtClean="0"/>
              <a:t>extension</a:t>
            </a:r>
            <a:r>
              <a:rPr lang="zh-CN" altLang="en-US" dirty="0" smtClean="0"/>
              <a:t>取代</a:t>
            </a:r>
            <a:endParaRPr lang="en-US" altLang="zh-CN" dirty="0" smtClean="0"/>
          </a:p>
          <a:p>
            <a:pPr lvl="1"/>
            <a:r>
              <a:rPr lang="en-US" altLang="zh-CN" dirty="0" err="1" smtClean="0"/>
              <a:t>MySQLi</a:t>
            </a:r>
            <a:r>
              <a:rPr lang="en-US" altLang="zh-CN" dirty="0" smtClean="0"/>
              <a:t> extension</a:t>
            </a:r>
          </a:p>
          <a:p>
            <a:pPr lvl="2"/>
            <a:r>
              <a:rPr lang="zh-CN" altLang="en-US" dirty="0"/>
              <a:t>过程</a:t>
            </a:r>
            <a:r>
              <a:rPr lang="zh-CN" altLang="en-US" dirty="0" smtClean="0"/>
              <a:t>性和面向对象，支持最新特性</a:t>
            </a:r>
            <a:endParaRPr lang="en-US" altLang="zh-CN" dirty="0" smtClean="0"/>
          </a:p>
          <a:p>
            <a:pPr lvl="1"/>
            <a:r>
              <a:rPr lang="en-US" altLang="zh-CN" dirty="0"/>
              <a:t>PHP </a:t>
            </a:r>
            <a:r>
              <a:rPr lang="en-US" altLang="zh-CN" dirty="0" smtClean="0"/>
              <a:t>Data Objects</a:t>
            </a:r>
            <a:r>
              <a:rPr lang="zh-CN" altLang="en-US" dirty="0" smtClean="0"/>
              <a:t>，</a:t>
            </a:r>
            <a:r>
              <a:rPr lang="en-US" altLang="zh-CN" dirty="0" smtClean="0"/>
              <a:t>PDO</a:t>
            </a:r>
          </a:p>
          <a:p>
            <a:pPr lvl="2"/>
            <a:r>
              <a:rPr lang="zh-CN" altLang="en-US" dirty="0" smtClean="0"/>
              <a:t>面向对象</a:t>
            </a:r>
            <a:endParaRPr lang="en-US" altLang="zh-CN" dirty="0" smtClean="0"/>
          </a:p>
          <a:p>
            <a:pPr lvl="2"/>
            <a:r>
              <a:rPr lang="zh-CN" altLang="en-US" dirty="0" smtClean="0"/>
              <a:t>提供了面向任意数据库的抽象层（性能会有所损失）</a:t>
            </a:r>
            <a:endParaRPr lang="zh-CN" altLang="en-US" dirty="0"/>
          </a:p>
        </p:txBody>
      </p:sp>
    </p:spTree>
    <p:extLst>
      <p:ext uri="{BB962C8B-B14F-4D97-AF65-F5344CB8AC3E}">
        <p14:creationId xmlns:p14="http://schemas.microsoft.com/office/powerpoint/2010/main" val="253726649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 MySQL API</a:t>
            </a:r>
            <a:endParaRPr lang="zh-CN" altLang="en-US" dirty="0"/>
          </a:p>
        </p:txBody>
      </p:sp>
      <p:pic>
        <p:nvPicPr>
          <p:cNvPr id="4" name="内容占位符 3"/>
          <p:cNvPicPr>
            <a:picLocks noGrp="1" noChangeAspect="1"/>
          </p:cNvPicPr>
          <p:nvPr>
            <p:ph idx="1"/>
          </p:nvPr>
        </p:nvPicPr>
        <p:blipFill>
          <a:blip r:embed="rId2"/>
          <a:stretch>
            <a:fillRect/>
          </a:stretch>
        </p:blipFill>
        <p:spPr>
          <a:xfrm>
            <a:off x="2362200" y="2494904"/>
            <a:ext cx="7772400" cy="2934992"/>
          </a:xfrm>
          <a:prstGeom prst="rect">
            <a:avLst/>
          </a:prstGeom>
        </p:spPr>
      </p:pic>
    </p:spTree>
    <p:extLst>
      <p:ext uri="{BB962C8B-B14F-4D97-AF65-F5344CB8AC3E}">
        <p14:creationId xmlns:p14="http://schemas.microsoft.com/office/powerpoint/2010/main" val="3511167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3" name="内容占位符 2"/>
          <p:cNvSpPr>
            <a:spLocks noGrp="1"/>
          </p:cNvSpPr>
          <p:nvPr>
            <p:ph idx="1"/>
          </p:nvPr>
        </p:nvSpPr>
        <p:spPr/>
        <p:txBody>
          <a:bodyPr/>
          <a:lstStyle/>
          <a:p>
            <a:r>
              <a:rPr lang="en-US" altLang="zh-CN" dirty="0" smtClean="0"/>
              <a:t>Apache</a:t>
            </a:r>
            <a:r>
              <a:rPr lang="zh-CN" altLang="en-US" dirty="0" smtClean="0"/>
              <a:t>一般运行为服务器</a:t>
            </a:r>
            <a:r>
              <a:rPr lang="en-US" altLang="zh-CN" dirty="0" smtClean="0"/>
              <a:t>daemon</a:t>
            </a:r>
            <a:r>
              <a:rPr lang="zh-CN" altLang="en-US" dirty="0" smtClean="0"/>
              <a:t>（守护进程）</a:t>
            </a:r>
            <a:endParaRPr lang="en-US" altLang="zh-CN" dirty="0" smtClean="0"/>
          </a:p>
          <a:p>
            <a:pPr lvl="1"/>
            <a:r>
              <a:rPr lang="zh-CN" altLang="en-US" dirty="0" smtClean="0"/>
              <a:t>被称为</a:t>
            </a:r>
            <a:r>
              <a:rPr lang="en-US" altLang="zh-CN" dirty="0" err="1" smtClean="0"/>
              <a:t>httpd</a:t>
            </a:r>
            <a:endParaRPr lang="en-US" altLang="zh-CN" dirty="0" smtClean="0"/>
          </a:p>
        </p:txBody>
      </p:sp>
      <p:pic>
        <p:nvPicPr>
          <p:cNvPr id="4"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73164" y="2924944"/>
            <a:ext cx="5560344" cy="340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5973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PHP</a:t>
            </a:r>
            <a:r>
              <a:rPr lang="zh-CN" altLang="en-US" dirty="0" smtClean="0"/>
              <a:t>访问数据库流程</a:t>
            </a:r>
            <a:endParaRPr lang="zh-CN" altLang="en-US" dirty="0"/>
          </a:p>
        </p:txBody>
      </p:sp>
      <p:sp>
        <p:nvSpPr>
          <p:cNvPr id="3" name="内容占位符 2"/>
          <p:cNvSpPr>
            <a:spLocks noGrp="1"/>
          </p:cNvSpPr>
          <p:nvPr>
            <p:ph idx="1"/>
          </p:nvPr>
        </p:nvSpPr>
        <p:spPr/>
        <p:txBody>
          <a:bodyPr/>
          <a:lstStyle/>
          <a:p>
            <a:r>
              <a:rPr lang="zh-CN" altLang="en-US" dirty="0" smtClean="0"/>
              <a:t>建立数据库连接</a:t>
            </a:r>
            <a:endParaRPr lang="en-US" altLang="zh-CN" dirty="0" smtClean="0"/>
          </a:p>
          <a:p>
            <a:r>
              <a:rPr lang="zh-CN" altLang="en-US" dirty="0" smtClean="0"/>
              <a:t>处理可能的连接错误</a:t>
            </a:r>
            <a:endParaRPr lang="en-US" altLang="zh-CN" dirty="0" smtClean="0"/>
          </a:p>
          <a:p>
            <a:r>
              <a:rPr lang="zh-CN" altLang="en-US" dirty="0" smtClean="0"/>
              <a:t>在连接上执行</a:t>
            </a:r>
            <a:r>
              <a:rPr lang="en-US" altLang="zh-CN" dirty="0" smtClean="0"/>
              <a:t>SQL</a:t>
            </a:r>
            <a:r>
              <a:rPr lang="zh-CN" altLang="en-US" dirty="0" smtClean="0"/>
              <a:t>语句</a:t>
            </a:r>
            <a:endParaRPr lang="en-US" altLang="zh-CN" dirty="0" smtClean="0"/>
          </a:p>
          <a:p>
            <a:r>
              <a:rPr lang="zh-CN" altLang="en-US" dirty="0" smtClean="0"/>
              <a:t>处理</a:t>
            </a:r>
            <a:r>
              <a:rPr lang="en-US" altLang="zh-CN" dirty="0" smtClean="0"/>
              <a:t>SQL</a:t>
            </a:r>
            <a:r>
              <a:rPr lang="zh-CN" altLang="en-US" dirty="0" smtClean="0"/>
              <a:t>语句执行结果</a:t>
            </a:r>
            <a:endParaRPr lang="en-US" altLang="zh-CN" dirty="0" smtClean="0"/>
          </a:p>
          <a:p>
            <a:r>
              <a:rPr lang="zh-CN" altLang="en-US" dirty="0" smtClean="0"/>
              <a:t>释放资源、关闭连接</a:t>
            </a:r>
            <a:endParaRPr lang="zh-CN" altLang="en-US" dirty="0"/>
          </a:p>
        </p:txBody>
      </p:sp>
    </p:spTree>
    <p:extLst>
      <p:ext uri="{BB962C8B-B14F-4D97-AF65-F5344CB8AC3E}">
        <p14:creationId xmlns:p14="http://schemas.microsoft.com/office/powerpoint/2010/main" val="219921276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访问数据库流程</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38556" y="1700808"/>
            <a:ext cx="6162488" cy="4608512"/>
          </a:xfrm>
        </p:spPr>
      </p:pic>
    </p:spTree>
    <p:extLst>
      <p:ext uri="{BB962C8B-B14F-4D97-AF65-F5344CB8AC3E}">
        <p14:creationId xmlns:p14="http://schemas.microsoft.com/office/powerpoint/2010/main" val="384110254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PDO</a:t>
            </a:r>
            <a:r>
              <a:rPr lang="zh-CN" altLang="en-US" dirty="0" smtClean="0"/>
              <a:t>访问数据库</a:t>
            </a:r>
            <a:endParaRPr lang="zh-CN" altLang="en-US" dirty="0"/>
          </a:p>
        </p:txBody>
      </p:sp>
      <p:sp>
        <p:nvSpPr>
          <p:cNvPr id="3" name="内容占位符 2"/>
          <p:cNvSpPr>
            <a:spLocks noGrp="1"/>
          </p:cNvSpPr>
          <p:nvPr>
            <p:ph idx="1"/>
          </p:nvPr>
        </p:nvSpPr>
        <p:spPr/>
        <p:txBody>
          <a:bodyPr/>
          <a:lstStyle/>
          <a:p>
            <a:r>
              <a:rPr lang="zh-CN" altLang="en-US" dirty="0" smtClean="0"/>
              <a:t>连接数据库</a:t>
            </a:r>
            <a:endParaRPr lang="en-US" altLang="zh-CN" dirty="0" smtClean="0"/>
          </a:p>
          <a:p>
            <a:pPr lvl="1"/>
            <a:r>
              <a:rPr lang="zh-CN" altLang="en-US" dirty="0" smtClean="0"/>
              <a:t>需要提供数据库连接字符串、用户名和密码</a:t>
            </a:r>
            <a:endParaRPr lang="en-US" altLang="zh-CN" dirty="0" smtClean="0"/>
          </a:p>
          <a:p>
            <a:pPr lvl="1"/>
            <a:r>
              <a:rPr lang="zh-CN" altLang="en-US" dirty="0" smtClean="0"/>
              <a:t>其中数据库连接字符串（</a:t>
            </a:r>
            <a:r>
              <a:rPr lang="en-US" altLang="zh-CN" dirty="0" smtClean="0"/>
              <a:t>connection string</a:t>
            </a:r>
            <a:r>
              <a:rPr lang="zh-CN" altLang="en-US" dirty="0" smtClean="0"/>
              <a:t>）提供了数据源信息，包括主机和数据库名</a:t>
            </a:r>
            <a:endParaRPr lang="en-US" altLang="zh-CN" dirty="0" smtClean="0"/>
          </a:p>
          <a:p>
            <a:pPr lvl="1"/>
            <a:r>
              <a:rPr lang="zh-CN" altLang="en-US" dirty="0" smtClean="0"/>
              <a:t>一般应以变量形式保存这些信息</a:t>
            </a:r>
            <a:endParaRPr lang="zh-CN" altLang="en-US" dirty="0"/>
          </a:p>
        </p:txBody>
      </p:sp>
      <p:pic>
        <p:nvPicPr>
          <p:cNvPr id="4" name="图片 3"/>
          <p:cNvPicPr>
            <a:picLocks noChangeAspect="1"/>
          </p:cNvPicPr>
          <p:nvPr/>
        </p:nvPicPr>
        <p:blipFill>
          <a:blip r:embed="rId2"/>
          <a:stretch>
            <a:fillRect/>
          </a:stretch>
        </p:blipFill>
        <p:spPr>
          <a:xfrm>
            <a:off x="2091062" y="4365105"/>
            <a:ext cx="8314676" cy="1781175"/>
          </a:xfrm>
          <a:prstGeom prst="rect">
            <a:avLst/>
          </a:prstGeom>
        </p:spPr>
      </p:pic>
    </p:spTree>
    <p:extLst>
      <p:ext uri="{BB962C8B-B14F-4D97-AF65-F5344CB8AC3E}">
        <p14:creationId xmlns:p14="http://schemas.microsoft.com/office/powerpoint/2010/main" val="190928949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smtClean="0"/>
              <a:t>处理可能的连接错误</a:t>
            </a:r>
            <a:endParaRPr lang="en-US" altLang="zh-CN" dirty="0" smtClean="0"/>
          </a:p>
          <a:p>
            <a:pPr lvl="1"/>
            <a:r>
              <a:rPr lang="en-US" altLang="zh-CN" dirty="0" smtClean="0"/>
              <a:t>PDO</a:t>
            </a:r>
            <a:r>
              <a:rPr lang="zh-CN" altLang="en-US" dirty="0" smtClean="0"/>
              <a:t>通过</a:t>
            </a:r>
            <a:r>
              <a:rPr lang="en-US" altLang="zh-CN" dirty="0" smtClean="0"/>
              <a:t>try……catch</a:t>
            </a:r>
            <a:r>
              <a:rPr lang="zh-CN" altLang="en-US" dirty="0" smtClean="0"/>
              <a:t>机制处理错误</a:t>
            </a:r>
            <a:endParaRPr lang="en-US" altLang="zh-CN" dirty="0" smtClean="0"/>
          </a:p>
          <a:p>
            <a:pPr lvl="1"/>
            <a:r>
              <a:rPr lang="zh-CN" altLang="en-US" dirty="0" smtClean="0"/>
              <a:t>提供了三种不同错误处理模式</a:t>
            </a:r>
            <a:endParaRPr lang="en-US" altLang="zh-CN" dirty="0" smtClean="0"/>
          </a:p>
          <a:p>
            <a:pPr lvl="2"/>
            <a:r>
              <a:rPr lang="en-US" altLang="zh-CN" dirty="0"/>
              <a:t>PDO::</a:t>
            </a:r>
            <a:r>
              <a:rPr lang="en-US" altLang="zh-CN" dirty="0" smtClean="0"/>
              <a:t>ERRMODE_SILEN</a:t>
            </a:r>
            <a:r>
              <a:rPr lang="zh-CN" altLang="en-US" dirty="0"/>
              <a:t>：默认</a:t>
            </a:r>
            <a:r>
              <a:rPr lang="zh-CN" altLang="en-US" dirty="0" smtClean="0"/>
              <a:t>模式，只</a:t>
            </a:r>
            <a:r>
              <a:rPr lang="zh-CN" altLang="en-US" dirty="0"/>
              <a:t>简单地设置</a:t>
            </a:r>
            <a:r>
              <a:rPr lang="zh-CN" altLang="en-US" dirty="0" smtClean="0"/>
              <a:t>错误码</a:t>
            </a:r>
            <a:endParaRPr lang="en-US" altLang="zh-CN" dirty="0" smtClean="0"/>
          </a:p>
          <a:p>
            <a:pPr lvl="2"/>
            <a:r>
              <a:rPr lang="en-US" altLang="zh-CN" dirty="0"/>
              <a:t>PDO::</a:t>
            </a:r>
            <a:r>
              <a:rPr lang="en-US" altLang="zh-CN" dirty="0" smtClean="0"/>
              <a:t>ERRMODE_WARNING</a:t>
            </a:r>
            <a:r>
              <a:rPr lang="zh-CN" altLang="en-US" dirty="0"/>
              <a:t>：除设置错误码之外，</a:t>
            </a:r>
            <a:r>
              <a:rPr lang="en-US" altLang="zh-CN" dirty="0"/>
              <a:t>PDO </a:t>
            </a:r>
            <a:r>
              <a:rPr lang="zh-CN" altLang="en-US" dirty="0"/>
              <a:t>还将发出一条传统的 </a:t>
            </a:r>
            <a:r>
              <a:rPr lang="en-US" altLang="zh-CN" dirty="0"/>
              <a:t>E_WARNING </a:t>
            </a:r>
            <a:r>
              <a:rPr lang="zh-CN" altLang="en-US" dirty="0" smtClean="0"/>
              <a:t>信息</a:t>
            </a:r>
            <a:endParaRPr lang="en-US" altLang="zh-CN" dirty="0" smtClean="0"/>
          </a:p>
          <a:p>
            <a:pPr lvl="2"/>
            <a:r>
              <a:rPr lang="en-US" altLang="zh-CN" dirty="0"/>
              <a:t>PDO::</a:t>
            </a:r>
            <a:r>
              <a:rPr lang="en-US" altLang="zh-CN" dirty="0" smtClean="0"/>
              <a:t>ERRMODE_EXCEPTION</a:t>
            </a:r>
            <a:r>
              <a:rPr lang="zh-CN" altLang="en-US" dirty="0"/>
              <a:t>：除设置错误码之外，</a:t>
            </a:r>
            <a:r>
              <a:rPr lang="en-US" altLang="zh-CN" dirty="0"/>
              <a:t>PDO </a:t>
            </a:r>
            <a:r>
              <a:rPr lang="zh-CN" altLang="en-US" dirty="0"/>
              <a:t>还将抛出一个 </a:t>
            </a:r>
            <a:r>
              <a:rPr lang="en-US" altLang="zh-CN" dirty="0" err="1"/>
              <a:t>PDOException</a:t>
            </a:r>
            <a:r>
              <a:rPr lang="en-US" altLang="zh-CN" dirty="0"/>
              <a:t> </a:t>
            </a:r>
            <a:r>
              <a:rPr lang="zh-CN" altLang="en-US" dirty="0"/>
              <a:t>异常类并设置它的属性来反射错误码和</a:t>
            </a:r>
            <a:r>
              <a:rPr lang="zh-CN" altLang="en-US" dirty="0" smtClean="0"/>
              <a:t>错误信息</a:t>
            </a:r>
            <a:endParaRPr lang="en-US" altLang="zh-CN" dirty="0" smtClean="0"/>
          </a:p>
          <a:p>
            <a:pPr lvl="2"/>
            <a:r>
              <a:rPr lang="zh-CN" altLang="en-US" dirty="0" smtClean="0"/>
              <a:t>可以通过</a:t>
            </a:r>
            <a:r>
              <a:rPr lang="en-US" altLang="zh-CN" dirty="0" err="1" smtClean="0"/>
              <a:t>setAttribute</a:t>
            </a:r>
            <a:r>
              <a:rPr lang="en-US" altLang="zh-CN" dirty="0" smtClean="0"/>
              <a:t>()</a:t>
            </a:r>
            <a:r>
              <a:rPr lang="zh-CN" altLang="en-US" dirty="0" smtClean="0"/>
              <a:t>方法来设置错误处理模式</a:t>
            </a:r>
            <a:endParaRPr lang="zh-CN" altLang="en-US" dirty="0"/>
          </a:p>
        </p:txBody>
      </p:sp>
    </p:spTree>
    <p:extLst>
      <p:ext uri="{BB962C8B-B14F-4D97-AF65-F5344CB8AC3E}">
        <p14:creationId xmlns:p14="http://schemas.microsoft.com/office/powerpoint/2010/main" val="318678555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2279576" y="1628800"/>
            <a:ext cx="6624736" cy="2432710"/>
          </a:xfrm>
          <a:prstGeom prst="rect">
            <a:avLst/>
          </a:prstGeom>
        </p:spPr>
      </p:pic>
      <p:pic>
        <p:nvPicPr>
          <p:cNvPr id="5" name="图片 4"/>
          <p:cNvPicPr>
            <a:picLocks noChangeAspect="1"/>
          </p:cNvPicPr>
          <p:nvPr/>
        </p:nvPicPr>
        <p:blipFill>
          <a:blip r:embed="rId3"/>
          <a:stretch>
            <a:fillRect/>
          </a:stretch>
        </p:blipFill>
        <p:spPr>
          <a:xfrm>
            <a:off x="2279576" y="4187673"/>
            <a:ext cx="6624736" cy="2204219"/>
          </a:xfrm>
          <a:prstGeom prst="rect">
            <a:avLst/>
          </a:prstGeom>
        </p:spPr>
      </p:pic>
    </p:spTree>
    <p:extLst>
      <p:ext uri="{BB962C8B-B14F-4D97-AF65-F5344CB8AC3E}">
        <p14:creationId xmlns:p14="http://schemas.microsoft.com/office/powerpoint/2010/main" val="426853021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a:t>在连接上执行</a:t>
            </a:r>
            <a:r>
              <a:rPr lang="en-US" altLang="zh-CN" dirty="0"/>
              <a:t>SQL</a:t>
            </a:r>
            <a:r>
              <a:rPr lang="zh-CN" altLang="en-US" dirty="0" smtClean="0"/>
              <a:t>语句</a:t>
            </a:r>
            <a:endParaRPr lang="en-US" altLang="zh-CN" dirty="0" smtClean="0"/>
          </a:p>
          <a:p>
            <a:pPr lvl="1"/>
            <a:r>
              <a:rPr lang="zh-CN" altLang="en-US" dirty="0" smtClean="0"/>
              <a:t>使用连接对象的</a:t>
            </a:r>
            <a:r>
              <a:rPr lang="en-US" altLang="zh-CN" dirty="0" smtClean="0"/>
              <a:t>query()</a:t>
            </a:r>
            <a:r>
              <a:rPr lang="zh-CN" altLang="en-US" dirty="0" smtClean="0"/>
              <a:t>方法，返回查询结果集（</a:t>
            </a:r>
            <a:r>
              <a:rPr lang="en-US" altLang="zh-CN" dirty="0" smtClean="0"/>
              <a:t>result set</a:t>
            </a:r>
            <a:r>
              <a:rPr lang="zh-CN" altLang="en-US" dirty="0" smtClean="0"/>
              <a:t>）或</a:t>
            </a:r>
            <a:r>
              <a:rPr lang="en-US" altLang="zh-CN" dirty="0" smtClean="0"/>
              <a:t>FALSE</a:t>
            </a:r>
            <a:r>
              <a:rPr lang="zh-CN" altLang="en-US" dirty="0" smtClean="0"/>
              <a:t>，多用于</a:t>
            </a:r>
            <a:r>
              <a:rPr lang="zh-CN" altLang="en-US" dirty="0"/>
              <a:t>查询</a:t>
            </a:r>
            <a:r>
              <a:rPr lang="zh-CN" altLang="en-US" dirty="0" smtClean="0"/>
              <a:t>语句</a:t>
            </a:r>
            <a:endParaRPr lang="en-US" altLang="zh-CN" dirty="0" smtClean="0"/>
          </a:p>
          <a:p>
            <a:pPr lvl="1"/>
            <a:r>
              <a:rPr lang="zh-CN" altLang="en-US" dirty="0" smtClean="0"/>
              <a:t>使用连接对象的</a:t>
            </a:r>
            <a:r>
              <a:rPr lang="en-US" altLang="zh-CN" dirty="0" smtClean="0"/>
              <a:t>exec()</a:t>
            </a:r>
            <a:r>
              <a:rPr lang="zh-CN" altLang="en-US" dirty="0" smtClean="0"/>
              <a:t>方法，返回受影响的行数</a:t>
            </a:r>
            <a:endParaRPr lang="en-US" altLang="zh-CN" dirty="0" smtClean="0"/>
          </a:p>
          <a:p>
            <a:pPr lvl="1"/>
            <a:r>
              <a:rPr lang="zh-CN" altLang="en-US" dirty="0" smtClean="0"/>
              <a:t>使用语句对象的</a:t>
            </a:r>
            <a:r>
              <a:rPr lang="en-US" altLang="zh-CN" dirty="0" smtClean="0"/>
              <a:t>execute()</a:t>
            </a:r>
            <a:r>
              <a:rPr lang="zh-CN" altLang="en-US" dirty="0" smtClean="0"/>
              <a:t>方法</a:t>
            </a:r>
            <a:endParaRPr lang="en-US" altLang="zh-CN" dirty="0" smtClean="0"/>
          </a:p>
          <a:p>
            <a:pPr lvl="2"/>
            <a:r>
              <a:rPr lang="zh-CN" altLang="en-US" dirty="0" smtClean="0"/>
              <a:t>用于支持预处理语句（</a:t>
            </a:r>
            <a:r>
              <a:rPr lang="en-US" altLang="zh-CN" dirty="0" smtClean="0"/>
              <a:t>prepared statement</a:t>
            </a:r>
            <a:r>
              <a:rPr lang="zh-CN" altLang="en-US" dirty="0" smtClean="0"/>
              <a:t>）</a:t>
            </a:r>
            <a:endParaRPr lang="en-US" altLang="zh-CN" dirty="0" smtClean="0"/>
          </a:p>
          <a:p>
            <a:pPr lvl="2"/>
            <a:r>
              <a:rPr lang="zh-CN" altLang="en-US" dirty="0" smtClean="0"/>
              <a:t>安全性更好，需要多次提交情况下性能更好</a:t>
            </a:r>
            <a:endParaRPr lang="en-US" altLang="zh-CN" dirty="0" smtClean="0"/>
          </a:p>
          <a:p>
            <a:pPr lvl="2"/>
            <a:r>
              <a:rPr lang="zh-CN" altLang="en-US" dirty="0" smtClean="0"/>
              <a:t>需要分阶段或多步调用实现</a:t>
            </a:r>
            <a:endParaRPr lang="en-US" altLang="zh-CN" dirty="0" smtClean="0"/>
          </a:p>
          <a:p>
            <a:pPr lvl="2"/>
            <a:r>
              <a:rPr lang="zh-CN" altLang="en-US" dirty="0" smtClean="0"/>
              <a:t>通过位置占位符？标志（或命名占位符）和</a:t>
            </a:r>
            <a:r>
              <a:rPr lang="en-US" altLang="zh-CN" dirty="0" err="1" smtClean="0"/>
              <a:t>bindValue</a:t>
            </a:r>
            <a:r>
              <a:rPr lang="en-US" altLang="zh-CN" dirty="0" smtClean="0"/>
              <a:t>()</a:t>
            </a:r>
            <a:r>
              <a:rPr lang="zh-CN" altLang="en-US" dirty="0" smtClean="0"/>
              <a:t>实现</a:t>
            </a:r>
            <a:endParaRPr lang="zh-CN" altLang="en-US" dirty="0"/>
          </a:p>
        </p:txBody>
      </p:sp>
    </p:spTree>
    <p:extLst>
      <p:ext uri="{BB962C8B-B14F-4D97-AF65-F5344CB8AC3E}">
        <p14:creationId xmlns:p14="http://schemas.microsoft.com/office/powerpoint/2010/main" val="23206487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2423592" y="2224593"/>
            <a:ext cx="7638958" cy="1152128"/>
          </a:xfrm>
          <a:prstGeom prst="rect">
            <a:avLst/>
          </a:prstGeom>
        </p:spPr>
      </p:pic>
      <p:pic>
        <p:nvPicPr>
          <p:cNvPr id="5" name="图片 4"/>
          <p:cNvPicPr>
            <a:picLocks noChangeAspect="1"/>
          </p:cNvPicPr>
          <p:nvPr/>
        </p:nvPicPr>
        <p:blipFill>
          <a:blip r:embed="rId3"/>
          <a:stretch>
            <a:fillRect/>
          </a:stretch>
        </p:blipFill>
        <p:spPr>
          <a:xfrm>
            <a:off x="2423593" y="4096800"/>
            <a:ext cx="7638957" cy="1132400"/>
          </a:xfrm>
          <a:prstGeom prst="rect">
            <a:avLst/>
          </a:prstGeom>
        </p:spPr>
      </p:pic>
    </p:spTree>
    <p:extLst>
      <p:ext uri="{BB962C8B-B14F-4D97-AF65-F5344CB8AC3E}">
        <p14:creationId xmlns:p14="http://schemas.microsoft.com/office/powerpoint/2010/main" val="359073526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2362200" y="2182706"/>
            <a:ext cx="7772400" cy="3559389"/>
          </a:xfrm>
          <a:prstGeom prst="rect">
            <a:avLst/>
          </a:prstGeom>
        </p:spPr>
      </p:pic>
    </p:spTree>
    <p:extLst>
      <p:ext uri="{BB962C8B-B14F-4D97-AF65-F5344CB8AC3E}">
        <p14:creationId xmlns:p14="http://schemas.microsoft.com/office/powerpoint/2010/main" val="169366242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sp>
        <p:nvSpPr>
          <p:cNvPr id="3" name="内容占位符 2"/>
          <p:cNvSpPr>
            <a:spLocks noGrp="1"/>
          </p:cNvSpPr>
          <p:nvPr>
            <p:ph idx="1"/>
          </p:nvPr>
        </p:nvSpPr>
        <p:spPr/>
        <p:txBody>
          <a:bodyPr/>
          <a:lstStyle/>
          <a:p>
            <a:r>
              <a:rPr lang="zh-CN" altLang="en-US" dirty="0"/>
              <a:t>处理</a:t>
            </a:r>
            <a:r>
              <a:rPr lang="en-US" altLang="zh-CN" dirty="0"/>
              <a:t>SQL</a:t>
            </a:r>
            <a:r>
              <a:rPr lang="zh-CN" altLang="en-US" dirty="0"/>
              <a:t>语句执行</a:t>
            </a:r>
            <a:r>
              <a:rPr lang="zh-CN" altLang="en-US" dirty="0" smtClean="0"/>
              <a:t>结果</a:t>
            </a:r>
            <a:endParaRPr lang="en-US" altLang="zh-CN" dirty="0" smtClean="0"/>
          </a:p>
          <a:p>
            <a:pPr lvl="1"/>
            <a:r>
              <a:rPr lang="zh-CN" altLang="en-US" dirty="0" smtClean="0"/>
              <a:t>可以通过结果集（</a:t>
            </a:r>
            <a:r>
              <a:rPr lang="en-US" altLang="zh-CN" dirty="0" err="1" smtClean="0"/>
              <a:t>PDOStatement</a:t>
            </a:r>
            <a:r>
              <a:rPr lang="zh-CN" altLang="en-US" dirty="0" smtClean="0"/>
              <a:t>类型对象）的</a:t>
            </a:r>
            <a:r>
              <a:rPr lang="en-US" altLang="zh-CN" dirty="0" smtClean="0"/>
              <a:t>fetch()</a:t>
            </a:r>
            <a:r>
              <a:rPr lang="zh-CN" altLang="en-US" dirty="0" smtClean="0"/>
              <a:t>方法得到其中的一条记录</a:t>
            </a:r>
            <a:endParaRPr lang="en-US" altLang="zh-CN" dirty="0" smtClean="0"/>
          </a:p>
          <a:p>
            <a:pPr lvl="1"/>
            <a:r>
              <a:rPr lang="zh-CN" altLang="en-US" dirty="0" smtClean="0"/>
              <a:t>也可以直接将记录转为自定义对象</a:t>
            </a:r>
            <a:endParaRPr lang="en-US" altLang="zh-CN" dirty="0" smtClean="0"/>
          </a:p>
          <a:p>
            <a:r>
              <a:rPr lang="zh-CN" altLang="en-US" dirty="0"/>
              <a:t>释放资源、关闭</a:t>
            </a:r>
            <a:r>
              <a:rPr lang="zh-CN" altLang="en-US" dirty="0" smtClean="0"/>
              <a:t>连接</a:t>
            </a:r>
            <a:endParaRPr lang="en-US" altLang="zh-CN" dirty="0" smtClean="0"/>
          </a:p>
          <a:p>
            <a:pPr lvl="1"/>
            <a:r>
              <a:rPr lang="zh-CN" altLang="en-US" dirty="0" smtClean="0"/>
              <a:t>一般是将连接对象设为</a:t>
            </a:r>
            <a:r>
              <a:rPr lang="en-US" altLang="zh-CN" dirty="0" smtClean="0"/>
              <a:t>null</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57811871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916337"/>
            <a:ext cx="7772400" cy="4092126"/>
          </a:xfrm>
        </p:spPr>
      </p:pic>
    </p:spTree>
    <p:extLst>
      <p:ext uri="{BB962C8B-B14F-4D97-AF65-F5344CB8AC3E}">
        <p14:creationId xmlns:p14="http://schemas.microsoft.com/office/powerpoint/2010/main" val="2526764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3" name="内容占位符 2"/>
          <p:cNvSpPr>
            <a:spLocks noGrp="1"/>
          </p:cNvSpPr>
          <p:nvPr>
            <p:ph sz="half" idx="1"/>
          </p:nvPr>
        </p:nvSpPr>
        <p:spPr/>
        <p:txBody>
          <a:bodyPr/>
          <a:lstStyle/>
          <a:p>
            <a:r>
              <a:rPr lang="en-US" altLang="zh-CN" dirty="0"/>
              <a:t>Apache</a:t>
            </a:r>
            <a:r>
              <a:rPr lang="zh-CN" altLang="en-US" dirty="0"/>
              <a:t>可以以多</a:t>
            </a:r>
            <a:r>
              <a:rPr lang="zh-CN" altLang="en-US" dirty="0" smtClean="0"/>
              <a:t>进程（</a:t>
            </a:r>
            <a:r>
              <a:rPr lang="en-US" altLang="zh-CN" dirty="0"/>
              <a:t>multi-process or </a:t>
            </a:r>
            <a:r>
              <a:rPr lang="en-US" altLang="zh-CN" dirty="0" err="1"/>
              <a:t>preforked</a:t>
            </a:r>
            <a:r>
              <a:rPr lang="en-US" altLang="zh-CN" dirty="0"/>
              <a:t>)</a:t>
            </a:r>
            <a:r>
              <a:rPr lang="zh-CN" altLang="en-US" dirty="0" smtClean="0"/>
              <a:t>）或</a:t>
            </a:r>
            <a:r>
              <a:rPr lang="zh-CN" altLang="en-US" dirty="0"/>
              <a:t>多</a:t>
            </a:r>
            <a:r>
              <a:rPr lang="zh-CN" altLang="en-US" dirty="0" smtClean="0"/>
              <a:t>线程（</a:t>
            </a:r>
            <a:r>
              <a:rPr lang="en-US" altLang="zh-CN" dirty="0"/>
              <a:t>multi-threaded or worker</a:t>
            </a:r>
            <a:r>
              <a:rPr lang="zh-CN" altLang="en-US" dirty="0" smtClean="0"/>
              <a:t>）方式</a:t>
            </a:r>
            <a:r>
              <a:rPr lang="zh-CN" altLang="en-US" dirty="0"/>
              <a:t>运行</a:t>
            </a:r>
          </a:p>
          <a:p>
            <a:endParaRPr lang="zh-CN" altLang="en-US" dirty="0"/>
          </a:p>
        </p:txBody>
      </p:sp>
      <p:pic>
        <p:nvPicPr>
          <p:cNvPr id="6" name="内容占位符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6903535" y="1905000"/>
            <a:ext cx="407453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12899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4" name="图片 3"/>
          <p:cNvPicPr>
            <a:picLocks noChangeAspect="1"/>
          </p:cNvPicPr>
          <p:nvPr/>
        </p:nvPicPr>
        <p:blipFill>
          <a:blip r:embed="rId2"/>
          <a:stretch>
            <a:fillRect/>
          </a:stretch>
        </p:blipFill>
        <p:spPr>
          <a:xfrm>
            <a:off x="2351584" y="1844824"/>
            <a:ext cx="7619838" cy="1656184"/>
          </a:xfrm>
          <a:prstGeom prst="rect">
            <a:avLst/>
          </a:prstGeom>
        </p:spPr>
      </p:pic>
      <p:pic>
        <p:nvPicPr>
          <p:cNvPr id="5" name="图片 4"/>
          <p:cNvPicPr>
            <a:picLocks noChangeAspect="1"/>
          </p:cNvPicPr>
          <p:nvPr/>
        </p:nvPicPr>
        <p:blipFill>
          <a:blip r:embed="rId3"/>
          <a:stretch>
            <a:fillRect/>
          </a:stretch>
        </p:blipFill>
        <p:spPr>
          <a:xfrm>
            <a:off x="2351584" y="3717032"/>
            <a:ext cx="7619838" cy="2922350"/>
          </a:xfrm>
          <a:prstGeom prst="rect">
            <a:avLst/>
          </a:prstGeom>
        </p:spPr>
      </p:pic>
    </p:spTree>
    <p:extLst>
      <p:ext uri="{BB962C8B-B14F-4D97-AF65-F5344CB8AC3E}">
        <p14:creationId xmlns:p14="http://schemas.microsoft.com/office/powerpoint/2010/main" val="219856451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PDO</a:t>
            </a:r>
            <a:r>
              <a:rPr lang="zh-CN" altLang="en-US" dirty="0"/>
              <a:t>访问数据库</a:t>
            </a:r>
          </a:p>
        </p:txBody>
      </p:sp>
      <p:pic>
        <p:nvPicPr>
          <p:cNvPr id="5" name="内容占位符 4"/>
          <p:cNvPicPr>
            <a:picLocks noGrp="1" noChangeAspect="1"/>
          </p:cNvPicPr>
          <p:nvPr>
            <p:ph idx="1"/>
          </p:nvPr>
        </p:nvPicPr>
        <p:blipFill>
          <a:blip r:embed="rId2"/>
          <a:stretch>
            <a:fillRect/>
          </a:stretch>
        </p:blipFill>
        <p:spPr>
          <a:xfrm>
            <a:off x="2351584" y="1628800"/>
            <a:ext cx="7772400" cy="2140432"/>
          </a:xfrm>
          <a:prstGeom prst="rect">
            <a:avLst/>
          </a:prstGeom>
        </p:spPr>
      </p:pic>
      <p:pic>
        <p:nvPicPr>
          <p:cNvPr id="6" name="图片 5"/>
          <p:cNvPicPr>
            <a:picLocks noChangeAspect="1"/>
          </p:cNvPicPr>
          <p:nvPr/>
        </p:nvPicPr>
        <p:blipFill>
          <a:blip r:embed="rId3"/>
          <a:stretch>
            <a:fillRect/>
          </a:stretch>
        </p:blipFill>
        <p:spPr>
          <a:xfrm>
            <a:off x="2351584" y="3861048"/>
            <a:ext cx="7772400" cy="2880320"/>
          </a:xfrm>
          <a:prstGeom prst="rect">
            <a:avLst/>
          </a:prstGeom>
        </p:spPr>
      </p:pic>
    </p:spTree>
    <p:extLst>
      <p:ext uri="{BB962C8B-B14F-4D97-AF65-F5344CB8AC3E}">
        <p14:creationId xmlns:p14="http://schemas.microsoft.com/office/powerpoint/2010/main" val="287573389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smtClean="0"/>
              <a:t>访问</a:t>
            </a:r>
            <a:r>
              <a:rPr lang="zh-CN" altLang="en-US" dirty="0"/>
              <a:t>数据库</a:t>
            </a:r>
          </a:p>
        </p:txBody>
      </p:sp>
      <p:sp>
        <p:nvSpPr>
          <p:cNvPr id="3" name="内容占位符 2"/>
          <p:cNvSpPr>
            <a:spLocks noGrp="1"/>
          </p:cNvSpPr>
          <p:nvPr>
            <p:ph idx="1"/>
          </p:nvPr>
        </p:nvSpPr>
        <p:spPr/>
        <p:txBody>
          <a:bodyPr/>
          <a:lstStyle/>
          <a:p>
            <a:r>
              <a:rPr lang="en-US" altLang="zh-CN" dirty="0" err="1" smtClean="0"/>
              <a:t>MySQLi</a:t>
            </a:r>
            <a:r>
              <a:rPr lang="zh-CN" altLang="en-US" dirty="0" smtClean="0"/>
              <a:t>同时支持面向对象和过程式风格</a:t>
            </a:r>
            <a:endParaRPr lang="zh-CN" altLang="en-US" dirty="0"/>
          </a:p>
        </p:txBody>
      </p:sp>
      <p:pic>
        <p:nvPicPr>
          <p:cNvPr id="4" name="图片 3"/>
          <p:cNvPicPr>
            <a:picLocks noChangeAspect="1"/>
          </p:cNvPicPr>
          <p:nvPr/>
        </p:nvPicPr>
        <p:blipFill>
          <a:blip r:embed="rId3"/>
          <a:stretch>
            <a:fillRect/>
          </a:stretch>
        </p:blipFill>
        <p:spPr>
          <a:xfrm>
            <a:off x="2711624" y="2420889"/>
            <a:ext cx="6619140" cy="4202111"/>
          </a:xfrm>
          <a:prstGeom prst="rect">
            <a:avLst/>
          </a:prstGeom>
        </p:spPr>
      </p:pic>
    </p:spTree>
    <p:extLst>
      <p:ext uri="{BB962C8B-B14F-4D97-AF65-F5344CB8AC3E}">
        <p14:creationId xmlns:p14="http://schemas.microsoft.com/office/powerpoint/2010/main" val="1289909592"/>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3"/>
          <a:stretch>
            <a:fillRect/>
          </a:stretch>
        </p:blipFill>
        <p:spPr>
          <a:xfrm>
            <a:off x="2362200" y="2274751"/>
            <a:ext cx="7772400" cy="3375298"/>
          </a:xfrm>
          <a:prstGeom prst="rect">
            <a:avLst/>
          </a:prstGeom>
        </p:spPr>
      </p:pic>
    </p:spTree>
    <p:extLst>
      <p:ext uri="{BB962C8B-B14F-4D97-AF65-F5344CB8AC3E}">
        <p14:creationId xmlns:p14="http://schemas.microsoft.com/office/powerpoint/2010/main" val="301265411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sp>
        <p:nvSpPr>
          <p:cNvPr id="3" name="内容占位符 2"/>
          <p:cNvSpPr>
            <a:spLocks noGrp="1"/>
          </p:cNvSpPr>
          <p:nvPr>
            <p:ph idx="1"/>
          </p:nvPr>
        </p:nvSpPr>
        <p:spPr/>
        <p:txBody>
          <a:bodyPr/>
          <a:lstStyle/>
          <a:p>
            <a:r>
              <a:rPr lang="en-US" altLang="zh-CN" dirty="0" err="1" smtClean="0"/>
              <a:t>MySQLi</a:t>
            </a:r>
            <a:r>
              <a:rPr lang="zh-CN" altLang="en-US" dirty="0" smtClean="0"/>
              <a:t>对结果集的操作提供了很多不同方法</a:t>
            </a:r>
            <a:endParaRPr lang="en-US" altLang="zh-CN" dirty="0" smtClean="0"/>
          </a:p>
          <a:p>
            <a:pPr lvl="1"/>
            <a:r>
              <a:rPr lang="zh-CN" altLang="en-US" dirty="0" smtClean="0"/>
              <a:t>对于预处理语句，与</a:t>
            </a:r>
            <a:r>
              <a:rPr lang="en-US" altLang="zh-CN" dirty="0" smtClean="0"/>
              <a:t>PDO</a:t>
            </a:r>
            <a:r>
              <a:rPr lang="zh-CN" altLang="en-US" dirty="0" smtClean="0"/>
              <a:t>不同，</a:t>
            </a:r>
            <a:r>
              <a:rPr lang="en-US" altLang="zh-CN" dirty="0"/>
              <a:t> </a:t>
            </a:r>
            <a:r>
              <a:rPr lang="en-US" altLang="zh-CN" dirty="0" err="1" smtClean="0"/>
              <a:t>MySQLi</a:t>
            </a:r>
            <a:r>
              <a:rPr lang="zh-CN" altLang="en-US" dirty="0" smtClean="0"/>
              <a:t>有专门的处理方法</a:t>
            </a:r>
            <a:r>
              <a:rPr lang="en-US" altLang="zh-CN" dirty="0" err="1"/>
              <a:t>mysqli_stmt_fetch</a:t>
            </a:r>
            <a:r>
              <a:rPr lang="en-US" altLang="zh-CN" dirty="0" smtClean="0"/>
              <a:t>()</a:t>
            </a:r>
            <a:r>
              <a:rPr lang="zh-CN" altLang="en-US" dirty="0" smtClean="0"/>
              <a:t>等</a:t>
            </a:r>
            <a:endParaRPr lang="en-US" altLang="zh-CN" dirty="0" smtClean="0"/>
          </a:p>
          <a:p>
            <a:pPr lvl="1"/>
            <a:r>
              <a:rPr lang="en-US" altLang="zh-CN" dirty="0" smtClean="0">
                <a:hlinkClick r:id="rId2" action="ppaction://hlinkfile"/>
              </a:rPr>
              <a:t>example</a:t>
            </a:r>
            <a:endParaRPr lang="en-US" altLang="zh-CN" dirty="0" smtClean="0"/>
          </a:p>
          <a:p>
            <a:r>
              <a:rPr lang="zh-CN" altLang="en-US" dirty="0" smtClean="0"/>
              <a:t>数据库分页实例</a:t>
            </a:r>
            <a:endParaRPr lang="en-US" altLang="zh-CN" dirty="0" smtClean="0"/>
          </a:p>
          <a:p>
            <a:pPr lvl="1"/>
            <a:r>
              <a:rPr lang="en-US" altLang="zh-CN" dirty="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52658313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2608623" y="1905000"/>
            <a:ext cx="7381153" cy="4114800"/>
          </a:xfrm>
          <a:prstGeom prst="rect">
            <a:avLst/>
          </a:prstGeom>
        </p:spPr>
      </p:pic>
    </p:spTree>
    <p:extLst>
      <p:ext uri="{BB962C8B-B14F-4D97-AF65-F5344CB8AC3E}">
        <p14:creationId xmlns:p14="http://schemas.microsoft.com/office/powerpoint/2010/main" val="110273485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3698212" y="1905000"/>
            <a:ext cx="5201976" cy="4114800"/>
          </a:xfrm>
          <a:prstGeom prst="rect">
            <a:avLst/>
          </a:prstGeom>
        </p:spPr>
      </p:pic>
    </p:spTree>
    <p:extLst>
      <p:ext uri="{BB962C8B-B14F-4D97-AF65-F5344CB8AC3E}">
        <p14:creationId xmlns:p14="http://schemas.microsoft.com/office/powerpoint/2010/main" val="245218802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MySQLi</a:t>
            </a:r>
            <a:r>
              <a:rPr lang="zh-CN" altLang="en-US" dirty="0"/>
              <a:t>访问数据库</a:t>
            </a:r>
          </a:p>
        </p:txBody>
      </p:sp>
      <p:pic>
        <p:nvPicPr>
          <p:cNvPr id="4" name="内容占位符 3"/>
          <p:cNvPicPr>
            <a:picLocks noGrp="1" noChangeAspect="1"/>
          </p:cNvPicPr>
          <p:nvPr>
            <p:ph idx="1"/>
          </p:nvPr>
        </p:nvPicPr>
        <p:blipFill>
          <a:blip r:embed="rId2"/>
          <a:stretch>
            <a:fillRect/>
          </a:stretch>
        </p:blipFill>
        <p:spPr>
          <a:xfrm>
            <a:off x="2362200" y="2483156"/>
            <a:ext cx="7772400" cy="2958489"/>
          </a:xfrm>
          <a:prstGeom prst="rect">
            <a:avLst/>
          </a:prstGeom>
        </p:spPr>
      </p:pic>
    </p:spTree>
    <p:extLst>
      <p:ext uri="{BB962C8B-B14F-4D97-AF65-F5344CB8AC3E}">
        <p14:creationId xmlns:p14="http://schemas.microsoft.com/office/powerpoint/2010/main" val="339254054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X</a:t>
            </a:r>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Web</a:t>
            </a:r>
            <a:r>
              <a:rPr lang="zh-CN" altLang="en-US" dirty="0" smtClean="0"/>
              <a:t>设计模式</a:t>
            </a:r>
            <a:endParaRPr lang="zh-CN" altLang="en-US" dirty="0"/>
          </a:p>
        </p:txBody>
      </p:sp>
    </p:spTree>
    <p:extLst>
      <p:ext uri="{BB962C8B-B14F-4D97-AF65-F5344CB8AC3E}">
        <p14:creationId xmlns:p14="http://schemas.microsoft.com/office/powerpoint/2010/main" val="395927233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挑战与应对</a:t>
            </a:r>
            <a:endParaRPr lang="zh-CN" altLang="en-US" dirty="0"/>
          </a:p>
        </p:txBody>
      </p:sp>
      <p:sp>
        <p:nvSpPr>
          <p:cNvPr id="3" name="内容占位符 2"/>
          <p:cNvSpPr>
            <a:spLocks noGrp="1"/>
          </p:cNvSpPr>
          <p:nvPr>
            <p:ph idx="1"/>
          </p:nvPr>
        </p:nvSpPr>
        <p:spPr/>
        <p:txBody>
          <a:bodyPr/>
          <a:lstStyle/>
          <a:p>
            <a:r>
              <a:rPr lang="zh-CN" altLang="en-US" dirty="0" smtClean="0"/>
              <a:t>面向页面开发模式所面临的挑战</a:t>
            </a:r>
            <a:endParaRPr lang="en-US" altLang="zh-CN" dirty="0" smtClean="0"/>
          </a:p>
          <a:p>
            <a:pPr lvl="1"/>
            <a:r>
              <a:rPr lang="zh-CN" altLang="en-US" dirty="0" smtClean="0"/>
              <a:t>业务需求的不确定性</a:t>
            </a:r>
            <a:endParaRPr lang="en-US" altLang="zh-CN" dirty="0" smtClean="0"/>
          </a:p>
          <a:p>
            <a:pPr lvl="1"/>
            <a:r>
              <a:rPr lang="zh-CN" altLang="en-US" dirty="0" smtClean="0"/>
              <a:t>技术发展导致的变更</a:t>
            </a:r>
            <a:endParaRPr lang="en-US" altLang="zh-CN" dirty="0" smtClean="0"/>
          </a:p>
          <a:p>
            <a:pPr lvl="1"/>
            <a:r>
              <a:rPr lang="zh-CN" altLang="en-US" dirty="0" smtClean="0"/>
              <a:t>开发过程中的迁移</a:t>
            </a:r>
            <a:endParaRPr lang="en-US" altLang="zh-CN" dirty="0"/>
          </a:p>
          <a:p>
            <a:r>
              <a:rPr lang="zh-CN" altLang="en-US" dirty="0" smtClean="0"/>
              <a:t>应对</a:t>
            </a:r>
            <a:endParaRPr lang="en-US" altLang="zh-CN" dirty="0" smtClean="0"/>
          </a:p>
          <a:p>
            <a:pPr lvl="1"/>
            <a:r>
              <a:rPr lang="zh-CN" altLang="en-US" dirty="0" smtClean="0"/>
              <a:t>分层（</a:t>
            </a:r>
            <a:r>
              <a:rPr lang="en-US" altLang="zh-CN" dirty="0" smtClean="0"/>
              <a:t>Layering</a:t>
            </a:r>
            <a:r>
              <a:rPr lang="zh-CN" altLang="en-US" dirty="0" smtClean="0"/>
              <a:t>）</a:t>
            </a:r>
            <a:endParaRPr lang="en-US" altLang="zh-CN" dirty="0" smtClean="0"/>
          </a:p>
          <a:p>
            <a:pPr lvl="1"/>
            <a:r>
              <a:rPr lang="zh-CN" altLang="en-US" dirty="0" smtClean="0"/>
              <a:t>设计模式（</a:t>
            </a:r>
            <a:r>
              <a:rPr lang="en-US" altLang="zh-CN" dirty="0"/>
              <a:t>Design Patterns</a:t>
            </a:r>
            <a:r>
              <a:rPr lang="zh-CN" altLang="en-US" dirty="0" smtClean="0"/>
              <a:t>）</a:t>
            </a:r>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93825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sp>
        <p:nvSpPr>
          <p:cNvPr id="7" name="内容占位符 6"/>
          <p:cNvSpPr>
            <a:spLocks noGrp="1"/>
          </p:cNvSpPr>
          <p:nvPr>
            <p:ph idx="1"/>
          </p:nvPr>
        </p:nvSpPr>
        <p:spPr/>
        <p:txBody>
          <a:bodyPr/>
          <a:lstStyle/>
          <a:p>
            <a:r>
              <a:rPr lang="en-US" altLang="zh-CN" dirty="0" smtClean="0"/>
              <a:t>Apache</a:t>
            </a:r>
            <a:r>
              <a:rPr lang="zh-CN" altLang="en-US" dirty="0" smtClean="0"/>
              <a:t>可以以模块方式或</a:t>
            </a:r>
            <a:r>
              <a:rPr lang="en-US" altLang="zh-CN" dirty="0" smtClean="0"/>
              <a:t>CGI</a:t>
            </a:r>
            <a:r>
              <a:rPr lang="zh-CN" altLang="en-US" dirty="0" smtClean="0"/>
              <a:t>方式实现扩展</a:t>
            </a:r>
            <a:endParaRPr lang="en-US" altLang="zh-CN" dirty="0" smtClean="0"/>
          </a:p>
          <a:p>
            <a:pPr lvl="1"/>
            <a:r>
              <a:rPr lang="zh-CN" altLang="en-US" dirty="0" smtClean="0"/>
              <a:t>模块（</a:t>
            </a:r>
            <a:r>
              <a:rPr lang="en-US" altLang="zh-CN" dirty="0" smtClean="0"/>
              <a:t>module</a:t>
            </a:r>
            <a:r>
              <a:rPr lang="zh-CN" altLang="en-US" dirty="0" smtClean="0"/>
              <a:t>）一般是用</a:t>
            </a:r>
            <a:r>
              <a:rPr lang="en-US" altLang="zh-CN" dirty="0" smtClean="0"/>
              <a:t>C</a:t>
            </a:r>
            <a:r>
              <a:rPr lang="zh-CN" altLang="en-US" dirty="0" smtClean="0"/>
              <a:t>语言写的、已编译扩展</a:t>
            </a:r>
            <a:endParaRPr lang="en-US" altLang="zh-CN" dirty="0" smtClean="0"/>
          </a:p>
          <a:p>
            <a:pPr lvl="1"/>
            <a:r>
              <a:rPr lang="zh-CN" altLang="en-US" dirty="0" smtClean="0"/>
              <a:t>一般用于处理请求，往往也被叫做句柄（</a:t>
            </a:r>
            <a:r>
              <a:rPr lang="en-US" altLang="zh-CN" dirty="0" smtClean="0"/>
              <a:t>handler</a:t>
            </a:r>
            <a:r>
              <a:rPr lang="zh-CN" altLang="en-US" dirty="0" smtClean="0"/>
              <a:t>）</a:t>
            </a:r>
            <a:endParaRPr lang="en-US" altLang="zh-CN" dirty="0" smtClean="0"/>
          </a:p>
          <a:p>
            <a:pPr lvl="1"/>
            <a:r>
              <a:rPr lang="en-US" altLang="zh-CN" dirty="0" smtClean="0"/>
              <a:t>PHP</a:t>
            </a:r>
            <a:r>
              <a:rPr lang="zh-CN" altLang="en-US" dirty="0" smtClean="0"/>
              <a:t>模块</a:t>
            </a:r>
            <a:r>
              <a:rPr lang="en-US" altLang="zh-CN" dirty="0" smtClean="0"/>
              <a:t>mod_php5</a:t>
            </a:r>
            <a:r>
              <a:rPr lang="zh-CN" altLang="en-US" dirty="0" smtClean="0"/>
              <a:t>常常被认为是</a:t>
            </a:r>
            <a:r>
              <a:rPr lang="en-US" altLang="zh-CN" dirty="0" smtClean="0"/>
              <a:t>SAPI</a:t>
            </a:r>
            <a:r>
              <a:rPr lang="zh-CN" altLang="en-US" dirty="0" smtClean="0"/>
              <a:t>（</a:t>
            </a:r>
            <a:r>
              <a:rPr lang="en-US" altLang="zh-CN" dirty="0"/>
              <a:t>Server Application Programming Interface</a:t>
            </a:r>
            <a:r>
              <a:rPr lang="zh-CN" altLang="en-US" dirty="0" smtClean="0"/>
              <a:t>）层，用于处理</a:t>
            </a:r>
            <a:r>
              <a:rPr lang="en-US" altLang="zh-CN" dirty="0" smtClean="0"/>
              <a:t>Web</a:t>
            </a:r>
            <a:r>
              <a:rPr lang="zh-CN" altLang="en-US" dirty="0" smtClean="0"/>
              <a:t>服务器环境和</a:t>
            </a:r>
            <a:r>
              <a:rPr lang="en-US" altLang="zh-CN" dirty="0" smtClean="0"/>
              <a:t>PHP</a:t>
            </a:r>
            <a:r>
              <a:rPr lang="zh-CN" altLang="en-US" dirty="0" smtClean="0"/>
              <a:t>环境的交互</a:t>
            </a:r>
            <a:endParaRPr lang="zh-CN" altLang="en-US" dirty="0"/>
          </a:p>
        </p:txBody>
      </p:sp>
    </p:spTree>
    <p:extLst>
      <p:ext uri="{BB962C8B-B14F-4D97-AF65-F5344CB8AC3E}">
        <p14:creationId xmlns:p14="http://schemas.microsoft.com/office/powerpoint/2010/main" val="236064969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分层</a:t>
            </a:r>
            <a:endParaRPr lang="zh-CN" altLang="en-US" dirty="0"/>
          </a:p>
        </p:txBody>
      </p:sp>
      <p:sp>
        <p:nvSpPr>
          <p:cNvPr id="3" name="内容占位符 2"/>
          <p:cNvSpPr>
            <a:spLocks noGrp="1"/>
          </p:cNvSpPr>
          <p:nvPr>
            <p:ph idx="1"/>
          </p:nvPr>
        </p:nvSpPr>
        <p:spPr/>
        <p:txBody>
          <a:bodyPr/>
          <a:lstStyle/>
          <a:p>
            <a:r>
              <a:rPr lang="zh-CN" altLang="en-US" dirty="0" smtClean="0"/>
              <a:t>层（</a:t>
            </a:r>
            <a:r>
              <a:rPr lang="en-US" altLang="zh-CN" dirty="0" smtClean="0"/>
              <a:t>Layering</a:t>
            </a:r>
            <a:r>
              <a:rPr lang="zh-CN" altLang="en-US" dirty="0" smtClean="0"/>
              <a:t>）是指一组功能上或逻辑上相关的类集合</a:t>
            </a:r>
            <a:endParaRPr lang="en-US" altLang="zh-CN" dirty="0" smtClean="0"/>
          </a:p>
          <a:p>
            <a:pPr lvl="1"/>
            <a:r>
              <a:rPr lang="zh-CN" altLang="en-US" dirty="0" smtClean="0"/>
              <a:t>层间应高内聚（</a:t>
            </a:r>
            <a:r>
              <a:rPr lang="en-US" altLang="zh-CN" dirty="0"/>
              <a:t>cohesion</a:t>
            </a:r>
            <a:r>
              <a:rPr lang="zh-CN" altLang="en-US" dirty="0" smtClean="0"/>
              <a:t>）、松耦合（</a:t>
            </a:r>
            <a:r>
              <a:rPr lang="en-US" altLang="zh-CN" dirty="0" smtClean="0"/>
              <a:t>coupling</a:t>
            </a:r>
            <a:r>
              <a:rPr lang="zh-CN" altLang="en-US" dirty="0" smtClean="0"/>
              <a:t>）</a:t>
            </a:r>
            <a:endParaRPr lang="en-US" altLang="zh-CN" dirty="0" smtClean="0"/>
          </a:p>
          <a:p>
            <a:pPr lvl="1"/>
            <a:r>
              <a:rPr lang="zh-CN" altLang="en-US" dirty="0"/>
              <a:t>层</a:t>
            </a:r>
            <a:r>
              <a:rPr lang="zh-CN" altLang="en-US" dirty="0" smtClean="0"/>
              <a:t>内应降低依赖性（</a:t>
            </a:r>
            <a:r>
              <a:rPr lang="en-US" altLang="zh-CN" dirty="0" smtClean="0"/>
              <a:t>dependency</a:t>
            </a:r>
            <a:r>
              <a:rPr lang="zh-CN" altLang="en-US" dirty="0" smtClean="0"/>
              <a:t>）</a:t>
            </a:r>
            <a:endParaRPr lang="en-US" altLang="zh-CN" dirty="0" smtClean="0"/>
          </a:p>
          <a:p>
            <a:pPr lvl="1"/>
            <a:r>
              <a:rPr lang="zh-CN" altLang="en-US" dirty="0" smtClean="0"/>
              <a:t>软件设计中层的概念与网络中层（</a:t>
            </a:r>
            <a:r>
              <a:rPr lang="en-US" altLang="zh-CN" dirty="0" smtClean="0"/>
              <a:t>tier</a:t>
            </a:r>
            <a:r>
              <a:rPr lang="zh-CN" altLang="en-US" dirty="0" smtClean="0"/>
              <a:t>）的概念还有所不同，后者更多指网络中的不同位置</a:t>
            </a:r>
            <a:endParaRPr lang="en-US" altLang="zh-CN" dirty="0" smtClean="0"/>
          </a:p>
          <a:p>
            <a:pPr lvl="1"/>
            <a:r>
              <a:rPr lang="zh-CN" altLang="en-US" dirty="0" smtClean="0"/>
              <a:t>分层是计算机领域中最广泛应用的一种设计思想</a:t>
            </a:r>
            <a:endParaRPr lang="en-US" altLang="zh-CN" dirty="0"/>
          </a:p>
        </p:txBody>
      </p:sp>
    </p:spTree>
    <p:extLst>
      <p:ext uri="{BB962C8B-B14F-4D97-AF65-F5344CB8AC3E}">
        <p14:creationId xmlns:p14="http://schemas.microsoft.com/office/powerpoint/2010/main" val="2756601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a:t>
            </a:r>
          </a:p>
        </p:txBody>
      </p:sp>
      <p:pic>
        <p:nvPicPr>
          <p:cNvPr id="9" name="Content Placeholder 9" descr="4071514001.eps.png"/>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415480" y="2204864"/>
            <a:ext cx="3744416" cy="3466656"/>
          </a:xfrm>
        </p:spPr>
      </p:pic>
      <p:pic>
        <p:nvPicPr>
          <p:cNvPr id="6" name="Content Placeholder 2" descr="4071514002.eps.png"/>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096000" y="2204864"/>
            <a:ext cx="5466244" cy="3240360"/>
          </a:xfrm>
        </p:spPr>
      </p:pic>
    </p:spTree>
    <p:extLst>
      <p:ext uri="{BB962C8B-B14F-4D97-AF65-F5344CB8AC3E}">
        <p14:creationId xmlns:p14="http://schemas.microsoft.com/office/powerpoint/2010/main" val="419739049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a:t>
            </a:r>
          </a:p>
        </p:txBody>
      </p:sp>
      <p:sp>
        <p:nvSpPr>
          <p:cNvPr id="5" name="内容占位符 4"/>
          <p:cNvSpPr>
            <a:spLocks noGrp="1"/>
          </p:cNvSpPr>
          <p:nvPr>
            <p:ph idx="1"/>
          </p:nvPr>
        </p:nvSpPr>
        <p:spPr/>
        <p:txBody>
          <a:bodyPr/>
          <a:lstStyle/>
          <a:p>
            <a:r>
              <a:rPr lang="zh-CN" altLang="en-US" dirty="0" smtClean="0"/>
              <a:t>好处</a:t>
            </a:r>
            <a:endParaRPr lang="en-US" altLang="zh-CN" dirty="0" smtClean="0"/>
          </a:p>
          <a:p>
            <a:pPr lvl="1"/>
            <a:r>
              <a:rPr lang="zh-CN" altLang="en-US" dirty="0" smtClean="0"/>
              <a:t>可维护性更强，更能应对变更</a:t>
            </a:r>
            <a:endParaRPr lang="en-US" altLang="zh-CN" dirty="0" smtClean="0"/>
          </a:p>
          <a:p>
            <a:pPr lvl="1"/>
            <a:r>
              <a:rPr lang="zh-CN" altLang="en-US" dirty="0" smtClean="0"/>
              <a:t>可靠性更好</a:t>
            </a:r>
            <a:endParaRPr lang="en-US" altLang="zh-CN" dirty="0" smtClean="0"/>
          </a:p>
          <a:p>
            <a:pPr lvl="1"/>
            <a:r>
              <a:rPr lang="zh-CN" altLang="en-US" dirty="0" smtClean="0"/>
              <a:t>可复用性更好</a:t>
            </a:r>
            <a:endParaRPr lang="en-US" altLang="zh-CN" dirty="0" smtClean="0"/>
          </a:p>
          <a:p>
            <a:r>
              <a:rPr lang="zh-CN" altLang="en-US" dirty="0" smtClean="0"/>
              <a:t>坏处</a:t>
            </a:r>
            <a:endParaRPr lang="en-US" altLang="zh-CN" dirty="0" smtClean="0"/>
          </a:p>
          <a:p>
            <a:pPr lvl="1"/>
            <a:r>
              <a:rPr lang="zh-CN" altLang="en-US" dirty="0"/>
              <a:t>降低</a:t>
            </a:r>
            <a:r>
              <a:rPr lang="zh-CN" altLang="en-US" dirty="0" smtClean="0"/>
              <a:t>了代码及项目架构的可理解性</a:t>
            </a:r>
            <a:endParaRPr lang="en-US" altLang="zh-CN" dirty="0" smtClean="0"/>
          </a:p>
          <a:p>
            <a:pPr lvl="1"/>
            <a:r>
              <a:rPr lang="zh-CN" altLang="en-US" dirty="0" smtClean="0"/>
              <a:t>降低了代码的执行效率</a:t>
            </a:r>
            <a:endParaRPr lang="zh-CN" altLang="en-US" dirty="0"/>
          </a:p>
        </p:txBody>
      </p:sp>
    </p:spTree>
    <p:extLst>
      <p:ext uri="{BB962C8B-B14F-4D97-AF65-F5344CB8AC3E}">
        <p14:creationId xmlns:p14="http://schemas.microsoft.com/office/powerpoint/2010/main" val="26922856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典型的软件分层</a:t>
            </a:r>
            <a:endParaRPr lang="zh-CN" altLang="en-US" dirty="0"/>
          </a:p>
        </p:txBody>
      </p:sp>
      <p:pic>
        <p:nvPicPr>
          <p:cNvPr id="5" name="内容占位符 4"/>
          <p:cNvPicPr>
            <a:picLocks noGrp="1" noChangeAspect="1"/>
          </p:cNvPicPr>
          <p:nvPr>
            <p:ph idx="1"/>
          </p:nvPr>
        </p:nvPicPr>
        <p:blipFill>
          <a:blip r:embed="rId2"/>
          <a:stretch>
            <a:fillRect/>
          </a:stretch>
        </p:blipFill>
        <p:spPr>
          <a:xfrm>
            <a:off x="2362200" y="2483828"/>
            <a:ext cx="7772400" cy="2957144"/>
          </a:xfrm>
          <a:prstGeom prst="rect">
            <a:avLst/>
          </a:prstGeom>
        </p:spPr>
      </p:pic>
    </p:spTree>
    <p:extLst>
      <p:ext uri="{BB962C8B-B14F-4D97-AF65-F5344CB8AC3E}">
        <p14:creationId xmlns:p14="http://schemas.microsoft.com/office/powerpoint/2010/main" val="216365220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a:t>
            </a:r>
            <a:r>
              <a:rPr lang="zh-CN" altLang="en-US" dirty="0" smtClean="0"/>
              <a:t>层模型</a:t>
            </a:r>
            <a:endParaRPr lang="zh-CN" altLang="en-US" dirty="0"/>
          </a:p>
        </p:txBody>
      </p:sp>
      <p:pic>
        <p:nvPicPr>
          <p:cNvPr id="4" name="Content Placeholder 4" descr="4071514003.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34054" r="-34054"/>
          <a:stretch>
            <a:fillRect/>
          </a:stretch>
        </p:blipFill>
        <p:spPr>
          <a:xfrm>
            <a:off x="3338963" y="1905000"/>
            <a:ext cx="5818875" cy="4114800"/>
          </a:xfrm>
        </p:spPr>
      </p:pic>
    </p:spTree>
    <p:extLst>
      <p:ext uri="{BB962C8B-B14F-4D97-AF65-F5344CB8AC3E}">
        <p14:creationId xmlns:p14="http://schemas.microsoft.com/office/powerpoint/2010/main" val="244815434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传统两层式的问题</a:t>
            </a:r>
            <a:endParaRPr lang="zh-CN" altLang="en-US" dirty="0"/>
          </a:p>
        </p:txBody>
      </p:sp>
      <p:pic>
        <p:nvPicPr>
          <p:cNvPr id="4" name="Content Placeholder 3" descr="4071514004.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6244" r="-6244"/>
          <a:stretch>
            <a:fillRect/>
          </a:stretch>
        </p:blipFill>
        <p:spPr>
          <a:xfrm>
            <a:off x="2563416" y="1700808"/>
            <a:ext cx="6912768" cy="4887980"/>
          </a:xfrm>
        </p:spPr>
      </p:pic>
    </p:spTree>
    <p:extLst>
      <p:ext uri="{BB962C8B-B14F-4D97-AF65-F5344CB8AC3E}">
        <p14:creationId xmlns:p14="http://schemas.microsoft.com/office/powerpoint/2010/main" val="9319185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三层模型</a:t>
            </a:r>
            <a:endParaRPr lang="zh-CN" altLang="en-US" dirty="0"/>
          </a:p>
        </p:txBody>
      </p:sp>
      <p:pic>
        <p:nvPicPr>
          <p:cNvPr id="4" name="Content Placeholder 4" descr="4071514005.eps.png"/>
          <p:cNvPicPr>
            <a:picLocks noGrp="1" noChangeAspect="1"/>
          </p:cNvPicPr>
          <p:nvPr>
            <p:ph idx="1"/>
          </p:nvPr>
        </p:nvPicPr>
        <p:blipFill>
          <a:blip r:embed="rId3" cstate="print">
            <a:extLst>
              <a:ext uri="{28A0092B-C50C-407E-A947-70E740481C1C}">
                <a14:useLocalDpi xmlns:a14="http://schemas.microsoft.com/office/drawing/2010/main" val="0"/>
              </a:ext>
            </a:extLst>
          </a:blip>
          <a:srcRect l="-44855" r="-44855"/>
          <a:stretch>
            <a:fillRect/>
          </a:stretch>
        </p:blipFill>
        <p:spPr>
          <a:xfrm>
            <a:off x="3338533" y="1905000"/>
            <a:ext cx="5819734" cy="4114800"/>
          </a:xfrm>
        </p:spPr>
      </p:pic>
    </p:spTree>
    <p:extLst>
      <p:ext uri="{BB962C8B-B14F-4D97-AF65-F5344CB8AC3E}">
        <p14:creationId xmlns:p14="http://schemas.microsoft.com/office/powerpoint/2010/main" val="9388887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三层模型</a:t>
            </a:r>
          </a:p>
        </p:txBody>
      </p:sp>
      <p:pic>
        <p:nvPicPr>
          <p:cNvPr id="6" name="Content Placeholder 4" descr="4071514006.eps.pn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6983" r="-6983"/>
          <a:stretch>
            <a:fillRect/>
          </a:stretch>
        </p:blipFill>
        <p:spPr>
          <a:xfrm>
            <a:off x="2362200" y="2615254"/>
            <a:ext cx="3810000" cy="2694293"/>
          </a:xfrm>
        </p:spPr>
      </p:pic>
      <p:pic>
        <p:nvPicPr>
          <p:cNvPr id="7" name="Content Placeholder 3" descr="4071514007.eps.png"/>
          <p:cNvPicPr>
            <a:picLocks noGrp="1" noChangeAspect="1"/>
          </p:cNvPicPr>
          <p:nvPr>
            <p:ph sz="half" idx="2"/>
          </p:nvPr>
        </p:nvPicPr>
        <p:blipFill>
          <a:blip r:embed="rId4">
            <a:extLst>
              <a:ext uri="{28A0092B-C50C-407E-A947-70E740481C1C}">
                <a14:useLocalDpi xmlns:a14="http://schemas.microsoft.com/office/drawing/2010/main" val="0"/>
              </a:ext>
            </a:extLst>
          </a:blip>
          <a:srcRect l="-36197" r="-36197"/>
          <a:stretch>
            <a:fillRect/>
          </a:stretch>
        </p:blipFill>
        <p:spPr>
          <a:xfrm>
            <a:off x="6324600" y="2615381"/>
            <a:ext cx="3810000" cy="2694038"/>
          </a:xfrm>
        </p:spPr>
      </p:pic>
    </p:spTree>
    <p:extLst>
      <p:ext uri="{BB962C8B-B14F-4D97-AF65-F5344CB8AC3E}">
        <p14:creationId xmlns:p14="http://schemas.microsoft.com/office/powerpoint/2010/main" val="18477732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设计模式</a:t>
            </a:r>
            <a:endParaRPr lang="zh-CN" altLang="en-US" dirty="0"/>
          </a:p>
        </p:txBody>
      </p:sp>
      <p:sp>
        <p:nvSpPr>
          <p:cNvPr id="3" name="内容占位符 2"/>
          <p:cNvSpPr>
            <a:spLocks noGrp="1"/>
          </p:cNvSpPr>
          <p:nvPr>
            <p:ph idx="1"/>
          </p:nvPr>
        </p:nvSpPr>
        <p:spPr/>
        <p:txBody>
          <a:bodyPr/>
          <a:lstStyle/>
          <a:p>
            <a:r>
              <a:rPr lang="en-US" altLang="zh-CN" dirty="0" smtClean="0"/>
              <a:t>Design Pattern</a:t>
            </a:r>
          </a:p>
          <a:p>
            <a:pPr lvl="1"/>
            <a:r>
              <a:rPr lang="zh-CN" altLang="en-US" dirty="0"/>
              <a:t>可</a:t>
            </a:r>
            <a:r>
              <a:rPr lang="zh-CN" altLang="en-US" dirty="0" smtClean="0"/>
              <a:t>在大量场景下广泛复用的设计思想</a:t>
            </a:r>
            <a:endParaRPr lang="en-US" altLang="zh-CN" dirty="0" smtClean="0"/>
          </a:p>
          <a:p>
            <a:pPr lvl="1"/>
            <a:r>
              <a:rPr lang="zh-CN" altLang="en-US" dirty="0" smtClean="0"/>
              <a:t>比如</a:t>
            </a:r>
            <a:r>
              <a:rPr lang="en-US" altLang="zh-CN" dirty="0" smtClean="0"/>
              <a:t>Adapter</a:t>
            </a:r>
            <a:r>
              <a:rPr lang="zh-CN" altLang="en-US" dirty="0" smtClean="0"/>
              <a:t>、</a:t>
            </a:r>
            <a:r>
              <a:rPr lang="en-US" altLang="zh-CN" dirty="0" smtClean="0"/>
              <a:t>Factory</a:t>
            </a:r>
            <a:r>
              <a:rPr lang="zh-CN" altLang="en-US" dirty="0" smtClean="0"/>
              <a:t>、</a:t>
            </a:r>
            <a:r>
              <a:rPr lang="en-US" altLang="zh-CN" dirty="0" smtClean="0"/>
              <a:t>Template</a:t>
            </a:r>
            <a:r>
              <a:rPr lang="zh-CN" altLang="en-US" dirty="0" smtClean="0"/>
              <a:t>、</a:t>
            </a:r>
            <a:r>
              <a:rPr lang="en-US" altLang="zh-CN" dirty="0" smtClean="0"/>
              <a:t>MVC</a:t>
            </a:r>
            <a:r>
              <a:rPr lang="zh-CN" altLang="en-US" dirty="0" smtClean="0"/>
              <a:t>等</a:t>
            </a:r>
            <a:endParaRPr lang="en-US" altLang="zh-CN" dirty="0" smtClean="0"/>
          </a:p>
          <a:p>
            <a:pPr lvl="1"/>
            <a:r>
              <a:rPr lang="en-US" altLang="zh-CN" dirty="0" smtClean="0"/>
              <a:t>Front Controller</a:t>
            </a:r>
            <a:r>
              <a:rPr lang="zh-CN" altLang="en-US" dirty="0" smtClean="0"/>
              <a:t>则组合使用了</a:t>
            </a:r>
            <a:r>
              <a:rPr lang="en-US" altLang="zh-CN" dirty="0" smtClean="0"/>
              <a:t>Command</a:t>
            </a:r>
            <a:r>
              <a:rPr lang="zh-CN" altLang="en-US" dirty="0" smtClean="0"/>
              <a:t>和</a:t>
            </a:r>
            <a:r>
              <a:rPr lang="en-US" altLang="zh-CN" dirty="0" smtClean="0"/>
              <a:t>Decorator</a:t>
            </a:r>
            <a:r>
              <a:rPr lang="zh-CN" altLang="en-US" dirty="0" smtClean="0"/>
              <a:t>模式</a:t>
            </a:r>
            <a:endParaRPr lang="en-US" altLang="zh-CN" dirty="0" smtClean="0"/>
          </a:p>
          <a:p>
            <a:r>
              <a:rPr lang="en-US" altLang="zh-CN" dirty="0" smtClean="0"/>
              <a:t>Enterprise Pattern</a:t>
            </a:r>
          </a:p>
          <a:p>
            <a:pPr lvl="1"/>
            <a:r>
              <a:rPr lang="zh-CN" altLang="en-US" dirty="0" smtClean="0"/>
              <a:t>大型项目总体架构</a:t>
            </a:r>
            <a:r>
              <a:rPr lang="en-US" altLang="zh-CN" dirty="0" smtClean="0"/>
              <a:t>/</a:t>
            </a:r>
            <a:r>
              <a:rPr lang="zh-CN" altLang="en-US" dirty="0" smtClean="0"/>
              <a:t>蓝图的最佳实践</a:t>
            </a:r>
            <a:endParaRPr lang="en-US" altLang="zh-CN" dirty="0" smtClean="0"/>
          </a:p>
          <a:p>
            <a:pPr lvl="1"/>
            <a:r>
              <a:rPr lang="en-US" altLang="zh-CN" dirty="0"/>
              <a:t>Layering</a:t>
            </a:r>
            <a:r>
              <a:rPr lang="zh-CN" altLang="en-US" dirty="0" smtClean="0"/>
              <a:t>就是其中之一</a:t>
            </a:r>
            <a:endParaRPr lang="en-US" altLang="zh-CN" dirty="0" smtClean="0"/>
          </a:p>
          <a:p>
            <a:pPr lvl="1"/>
            <a:r>
              <a:rPr lang="en-US" altLang="zh-CN" dirty="0" smtClean="0"/>
              <a:t>Table Data Gateway</a:t>
            </a:r>
            <a:r>
              <a:rPr lang="zh-CN" altLang="en-US" dirty="0" smtClean="0"/>
              <a:t>、</a:t>
            </a:r>
            <a:r>
              <a:rPr lang="en-US" altLang="zh-CN" dirty="0" smtClean="0"/>
              <a:t>Domain Model</a:t>
            </a:r>
            <a:r>
              <a:rPr lang="zh-CN" altLang="en-US" dirty="0" smtClean="0"/>
              <a:t>、</a:t>
            </a:r>
            <a:r>
              <a:rPr lang="en-US" altLang="zh-CN" dirty="0" smtClean="0"/>
              <a:t>Active Record</a:t>
            </a:r>
            <a:r>
              <a:rPr lang="zh-CN" altLang="en-US" dirty="0" smtClean="0"/>
              <a:t>等</a:t>
            </a:r>
            <a:endParaRPr lang="zh-CN" altLang="en-US" dirty="0"/>
          </a:p>
        </p:txBody>
      </p:sp>
    </p:spTree>
    <p:extLst>
      <p:ext uri="{BB962C8B-B14F-4D97-AF65-F5344CB8AC3E}">
        <p14:creationId xmlns:p14="http://schemas.microsoft.com/office/powerpoint/2010/main" val="10751425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Adapter</a:t>
            </a:r>
            <a:r>
              <a:rPr lang="zh-CN" altLang="en-US" dirty="0" smtClean="0"/>
              <a:t>模式</a:t>
            </a:r>
            <a:endParaRPr lang="zh-CN" altLang="en-US" dirty="0"/>
          </a:p>
        </p:txBody>
      </p:sp>
      <p:pic>
        <p:nvPicPr>
          <p:cNvPr id="4" name="Content Placeholder 5" descr="4071514008.eps.png"/>
          <p:cNvPicPr>
            <a:picLocks noGrp="1" noChangeAspect="1"/>
          </p:cNvPicPr>
          <p:nvPr>
            <p:ph idx="1"/>
          </p:nvPr>
        </p:nvPicPr>
        <p:blipFill>
          <a:blip r:embed="rId2" cstate="print">
            <a:extLst>
              <a:ext uri="{28A0092B-C50C-407E-A947-70E740481C1C}">
                <a14:useLocalDpi xmlns:a14="http://schemas.microsoft.com/office/drawing/2010/main" val="0"/>
              </a:ext>
            </a:extLst>
          </a:blip>
          <a:srcRect l="-17304" r="-17304"/>
          <a:stretch>
            <a:fillRect/>
          </a:stretch>
        </p:blipFill>
        <p:spPr>
          <a:xfrm>
            <a:off x="2659760" y="1700808"/>
            <a:ext cx="6720081" cy="4752528"/>
          </a:xfrm>
        </p:spPr>
      </p:pic>
    </p:spTree>
    <p:extLst>
      <p:ext uri="{BB962C8B-B14F-4D97-AF65-F5344CB8AC3E}">
        <p14:creationId xmlns:p14="http://schemas.microsoft.com/office/powerpoint/2010/main" val="423907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典型的</a:t>
            </a:r>
            <a:r>
              <a:rPr lang="en-US" altLang="zh-CN" dirty="0"/>
              <a:t>Web</a:t>
            </a:r>
            <a:r>
              <a:rPr lang="zh-CN" altLang="en-US" dirty="0"/>
              <a:t>服务器</a:t>
            </a:r>
            <a:r>
              <a:rPr lang="en-US" altLang="zh-CN" dirty="0"/>
              <a:t>—Apache</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0151" y="1700809"/>
            <a:ext cx="4339299" cy="5040561"/>
          </a:xfrm>
        </p:spPr>
      </p:pic>
    </p:spTree>
    <p:extLst>
      <p:ext uri="{BB962C8B-B14F-4D97-AF65-F5344CB8AC3E}">
        <p14:creationId xmlns:p14="http://schemas.microsoft.com/office/powerpoint/2010/main" val="77160434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Adapter</a:t>
            </a:r>
            <a:r>
              <a:rPr lang="zh-CN" altLang="en-US" dirty="0"/>
              <a:t>模式</a:t>
            </a:r>
          </a:p>
        </p:txBody>
      </p:sp>
      <p:pic>
        <p:nvPicPr>
          <p:cNvPr id="6" name="内容占位符 6"/>
          <p:cNvPicPr>
            <a:picLocks noGrp="1" noChangeAspect="1"/>
          </p:cNvPicPr>
          <p:nvPr>
            <p:ph sz="half" idx="1"/>
          </p:nvPr>
        </p:nvPicPr>
        <p:blipFill>
          <a:blip r:embed="rId2"/>
          <a:stretch>
            <a:fillRect/>
          </a:stretch>
        </p:blipFill>
        <p:spPr>
          <a:xfrm>
            <a:off x="1345655" y="1905000"/>
            <a:ext cx="4623890" cy="4114800"/>
          </a:xfrm>
          <a:prstGeom prst="rect">
            <a:avLst/>
          </a:prstGeom>
        </p:spPr>
      </p:pic>
      <p:pic>
        <p:nvPicPr>
          <p:cNvPr id="9" name="内容占位符 7"/>
          <p:cNvPicPr>
            <a:picLocks noGrp="1" noChangeAspect="1"/>
          </p:cNvPicPr>
          <p:nvPr>
            <p:ph sz="half" idx="2"/>
          </p:nvPr>
        </p:nvPicPr>
        <p:blipFill>
          <a:blip r:embed="rId3"/>
          <a:stretch>
            <a:fillRect/>
          </a:stretch>
        </p:blipFill>
        <p:spPr>
          <a:xfrm>
            <a:off x="6580272" y="1905000"/>
            <a:ext cx="4721055" cy="4114800"/>
          </a:xfrm>
          <a:prstGeom prst="rect">
            <a:avLst/>
          </a:prstGeom>
        </p:spPr>
      </p:pic>
    </p:spTree>
    <p:extLst>
      <p:ext uri="{BB962C8B-B14F-4D97-AF65-F5344CB8AC3E}">
        <p14:creationId xmlns:p14="http://schemas.microsoft.com/office/powerpoint/2010/main" val="39441002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Adapter</a:t>
            </a:r>
            <a:r>
              <a:rPr lang="zh-CN" altLang="en-US" dirty="0"/>
              <a:t>模式</a:t>
            </a:r>
          </a:p>
        </p:txBody>
      </p:sp>
      <p:sp>
        <p:nvSpPr>
          <p:cNvPr id="5" name="内容占位符 4"/>
          <p:cNvSpPr>
            <a:spLocks noGrp="1"/>
          </p:cNvSpPr>
          <p:nvPr>
            <p:ph idx="1"/>
          </p:nvPr>
        </p:nvSpPr>
        <p:spPr/>
        <p:txBody>
          <a:bodyPr/>
          <a:lstStyle/>
          <a:p>
            <a:r>
              <a:rPr lang="zh-CN" altLang="en-US" dirty="0" smtClean="0"/>
              <a:t>针对不同接口的常用模式</a:t>
            </a:r>
            <a:endParaRPr lang="en-US" altLang="zh-CN" dirty="0" smtClean="0"/>
          </a:p>
          <a:p>
            <a:r>
              <a:rPr lang="zh-CN" altLang="en-US" dirty="0" smtClean="0"/>
              <a:t>单独使用无法避免对具体接口的依赖</a:t>
            </a:r>
            <a:endParaRPr lang="en-US" altLang="zh-CN" dirty="0" smtClean="0"/>
          </a:p>
          <a:p>
            <a:pPr lvl="1"/>
            <a:r>
              <a:rPr lang="zh-CN" altLang="en-US" dirty="0" smtClean="0"/>
              <a:t>如例子中的</a:t>
            </a:r>
            <a:r>
              <a:rPr lang="en-US" altLang="zh-CN" dirty="0" err="1" smtClean="0"/>
              <a:t>DatabaseAdapterPDO</a:t>
            </a:r>
            <a:r>
              <a:rPr lang="zh-CN" altLang="en-US" dirty="0" smtClean="0"/>
              <a:t>类</a:t>
            </a:r>
            <a:endParaRPr lang="zh-CN" altLang="en-US" dirty="0"/>
          </a:p>
        </p:txBody>
      </p:sp>
      <p:pic>
        <p:nvPicPr>
          <p:cNvPr id="6" name="图片 5"/>
          <p:cNvPicPr>
            <a:picLocks noChangeAspect="1"/>
          </p:cNvPicPr>
          <p:nvPr/>
        </p:nvPicPr>
        <p:blipFill>
          <a:blip r:embed="rId2"/>
          <a:stretch>
            <a:fillRect/>
          </a:stretch>
        </p:blipFill>
        <p:spPr>
          <a:xfrm>
            <a:off x="2062163" y="3645024"/>
            <a:ext cx="8372475" cy="1562100"/>
          </a:xfrm>
          <a:prstGeom prst="rect">
            <a:avLst/>
          </a:prstGeom>
        </p:spPr>
      </p:pic>
    </p:spTree>
    <p:extLst>
      <p:ext uri="{BB962C8B-B14F-4D97-AF65-F5344CB8AC3E}">
        <p14:creationId xmlns:p14="http://schemas.microsoft.com/office/powerpoint/2010/main" val="21362344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简单</a:t>
            </a:r>
            <a:r>
              <a:rPr lang="en-US" altLang="zh-CN" dirty="0" smtClean="0"/>
              <a:t>Factory</a:t>
            </a:r>
            <a:r>
              <a:rPr lang="zh-CN" altLang="en-US" dirty="0" smtClean="0"/>
              <a:t>模式</a:t>
            </a:r>
            <a:endParaRPr lang="zh-CN" altLang="en-US" dirty="0"/>
          </a:p>
        </p:txBody>
      </p:sp>
      <p:sp>
        <p:nvSpPr>
          <p:cNvPr id="3" name="内容占位符 2"/>
          <p:cNvSpPr>
            <a:spLocks noGrp="1"/>
          </p:cNvSpPr>
          <p:nvPr>
            <p:ph idx="1"/>
          </p:nvPr>
        </p:nvSpPr>
        <p:spPr/>
        <p:txBody>
          <a:bodyPr/>
          <a:lstStyle/>
          <a:p>
            <a:r>
              <a:rPr lang="zh-CN" altLang="en-US" dirty="0" smtClean="0"/>
              <a:t>是标准工厂方法和抽象工厂的综合简化</a:t>
            </a:r>
            <a:endParaRPr lang="en-US" altLang="zh-CN" dirty="0" smtClean="0"/>
          </a:p>
          <a:p>
            <a:pPr lvl="1"/>
            <a:r>
              <a:rPr lang="en-US" altLang="zh-CN" dirty="0" smtClean="0"/>
              <a:t>$</a:t>
            </a:r>
            <a:r>
              <a:rPr lang="en-US" altLang="zh-CN" dirty="0"/>
              <a:t>adapter = </a:t>
            </a:r>
            <a:r>
              <a:rPr lang="en-US" altLang="zh-CN" dirty="0" err="1"/>
              <a:t>DatabaseAdapterFactory</a:t>
            </a:r>
            <a:r>
              <a:rPr lang="en-US" altLang="zh-CN" dirty="0"/>
              <a:t>::create('PDO', $</a:t>
            </a:r>
            <a:r>
              <a:rPr lang="en-US" altLang="zh-CN" dirty="0" err="1"/>
              <a:t>connectionValues</a:t>
            </a:r>
            <a:r>
              <a:rPr lang="en-US" altLang="zh-CN" dirty="0" smtClean="0"/>
              <a:t>);</a:t>
            </a:r>
            <a:br>
              <a:rPr lang="en-US" altLang="zh-CN" dirty="0" smtClean="0"/>
            </a:br>
            <a:r>
              <a:rPr lang="en-US" altLang="zh-CN" dirty="0" smtClean="0"/>
              <a:t>$</a:t>
            </a:r>
            <a:r>
              <a:rPr lang="en-US" altLang="zh-CN" dirty="0"/>
              <a:t>results = $adapter-&gt;</a:t>
            </a:r>
            <a:r>
              <a:rPr lang="en-US" altLang="zh-CN" dirty="0" err="1"/>
              <a:t>runQuery</a:t>
            </a:r>
            <a:r>
              <a:rPr lang="en-US" altLang="zh-CN" dirty="0"/>
              <a:t>('SELECT * FROM Artists</a:t>
            </a:r>
            <a:r>
              <a:rPr lang="en-US" altLang="zh-CN" dirty="0" smtClean="0"/>
              <a:t>');</a:t>
            </a:r>
          </a:p>
          <a:p>
            <a:pPr lvl="1"/>
            <a:r>
              <a:rPr lang="en-US" altLang="zh-CN" dirty="0" smtClean="0"/>
              <a:t>PDO</a:t>
            </a:r>
            <a:r>
              <a:rPr lang="zh-CN" altLang="en-US" dirty="0" smtClean="0"/>
              <a:t>也可以用常量定义，甚至从配置文件中读出</a:t>
            </a:r>
            <a:endParaRPr lang="en-US" altLang="zh-CN" dirty="0"/>
          </a:p>
          <a:p>
            <a:endParaRPr lang="zh-CN" altLang="en-US" dirty="0"/>
          </a:p>
        </p:txBody>
      </p:sp>
    </p:spTree>
    <p:extLst>
      <p:ext uri="{BB962C8B-B14F-4D97-AF65-F5344CB8AC3E}">
        <p14:creationId xmlns:p14="http://schemas.microsoft.com/office/powerpoint/2010/main" val="2949543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a:t>
            </a:r>
            <a:r>
              <a:rPr lang="en-US" altLang="zh-CN" dirty="0"/>
              <a:t>Factory</a:t>
            </a:r>
            <a:r>
              <a:rPr lang="zh-CN" altLang="en-US" dirty="0"/>
              <a:t>模式</a:t>
            </a:r>
          </a:p>
        </p:txBody>
      </p:sp>
      <p:pic>
        <p:nvPicPr>
          <p:cNvPr id="5" name="Content Placeholder 5" descr="Screen Shot 2014-02-15 at 11.43.24 PM.png"/>
          <p:cNvPicPr>
            <a:picLocks noGrp="1" noChangeAspect="1"/>
          </p:cNvPicPr>
          <p:nvPr>
            <p:ph idx="1"/>
          </p:nvPr>
        </p:nvPicPr>
        <p:blipFill>
          <a:blip r:embed="rId2">
            <a:extLst>
              <a:ext uri="{28A0092B-C50C-407E-A947-70E740481C1C}">
                <a14:useLocalDpi xmlns:a14="http://schemas.microsoft.com/office/drawing/2010/main" val="0"/>
              </a:ext>
            </a:extLst>
          </a:blip>
          <a:srcRect l="-703" r="-703"/>
          <a:stretch>
            <a:fillRect/>
          </a:stretch>
        </p:blipFill>
        <p:spPr bwMode="auto">
          <a:xfrm>
            <a:off x="3389556" y="1905000"/>
            <a:ext cx="58192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5092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Template</a:t>
            </a:r>
            <a:r>
              <a:rPr lang="zh-CN" altLang="en-US" dirty="0" smtClean="0"/>
              <a:t>模式</a:t>
            </a:r>
            <a:endParaRPr lang="zh-CN" altLang="en-US" dirty="0"/>
          </a:p>
        </p:txBody>
      </p:sp>
      <p:sp>
        <p:nvSpPr>
          <p:cNvPr id="3" name="内容占位符 2"/>
          <p:cNvSpPr>
            <a:spLocks noGrp="1"/>
          </p:cNvSpPr>
          <p:nvPr>
            <p:ph sz="half" idx="1"/>
          </p:nvPr>
        </p:nvSpPr>
        <p:spPr/>
        <p:txBody>
          <a:bodyPr/>
          <a:lstStyle/>
          <a:p>
            <a:r>
              <a:rPr lang="zh-CN" altLang="en-US" dirty="0" smtClean="0"/>
              <a:t>在抽象类中定义了基本步骤，在子类中进行了细节的具体实现</a:t>
            </a:r>
            <a:endParaRPr lang="zh-CN" altLang="en-US" dirty="0"/>
          </a:p>
        </p:txBody>
      </p:sp>
      <p:pic>
        <p:nvPicPr>
          <p:cNvPr id="6" name="Content Placeholder 5" descr="4071514009.eps.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l="-7456" r="-7456"/>
          <a:stretch>
            <a:fillRect/>
          </a:stretch>
        </p:blipFill>
        <p:spPr bwMode="auto">
          <a:xfrm>
            <a:off x="6400800" y="2166367"/>
            <a:ext cx="5080000" cy="359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57253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Template</a:t>
            </a:r>
            <a:r>
              <a:rPr lang="zh-CN" altLang="en-US" dirty="0"/>
              <a:t>模式</a:t>
            </a:r>
          </a:p>
        </p:txBody>
      </p:sp>
      <p:pic>
        <p:nvPicPr>
          <p:cNvPr id="8" name="内容占位符 5"/>
          <p:cNvPicPr>
            <a:picLocks noGrp="1" noChangeAspect="1"/>
          </p:cNvPicPr>
          <p:nvPr>
            <p:ph sz="half" idx="1"/>
          </p:nvPr>
        </p:nvPicPr>
        <p:blipFill>
          <a:blip r:embed="rId2"/>
          <a:stretch>
            <a:fillRect/>
          </a:stretch>
        </p:blipFill>
        <p:spPr>
          <a:xfrm>
            <a:off x="4020954" y="1905000"/>
            <a:ext cx="4448542" cy="4114800"/>
          </a:xfrm>
          <a:prstGeom prst="rect">
            <a:avLst/>
          </a:prstGeom>
        </p:spPr>
      </p:pic>
    </p:spTree>
    <p:extLst>
      <p:ext uri="{BB962C8B-B14F-4D97-AF65-F5344CB8AC3E}">
        <p14:creationId xmlns:p14="http://schemas.microsoft.com/office/powerpoint/2010/main" val="10563544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依赖注入</a:t>
            </a:r>
            <a:endParaRPr lang="zh-CN" altLang="en-US" dirty="0"/>
          </a:p>
        </p:txBody>
      </p:sp>
      <p:sp>
        <p:nvSpPr>
          <p:cNvPr id="6" name="内容占位符 5"/>
          <p:cNvSpPr>
            <a:spLocks noGrp="1"/>
          </p:cNvSpPr>
          <p:nvPr>
            <p:ph idx="1"/>
          </p:nvPr>
        </p:nvSpPr>
        <p:spPr/>
        <p:txBody>
          <a:bodyPr/>
          <a:lstStyle/>
          <a:p>
            <a:r>
              <a:rPr lang="en-US" altLang="zh-CN" dirty="0"/>
              <a:t>Dependency </a:t>
            </a:r>
            <a:r>
              <a:rPr lang="en-US" altLang="zh-CN" dirty="0" smtClean="0"/>
              <a:t>Injection</a:t>
            </a:r>
            <a:r>
              <a:rPr lang="zh-CN" altLang="en-US" dirty="0" smtClean="0"/>
              <a:t>，</a:t>
            </a:r>
            <a:r>
              <a:rPr lang="en-US" altLang="zh-CN" dirty="0"/>
              <a:t>Martin </a:t>
            </a:r>
            <a:r>
              <a:rPr lang="en-US" altLang="zh-CN" dirty="0" smtClean="0"/>
              <a:t>Fowler</a:t>
            </a:r>
            <a:r>
              <a:rPr lang="zh-CN" altLang="en-US" dirty="0" smtClean="0"/>
              <a:t>提出的新型设计模式</a:t>
            </a:r>
            <a:endParaRPr lang="en-US" altLang="zh-CN" dirty="0" smtClean="0"/>
          </a:p>
          <a:p>
            <a:pPr lvl="1"/>
            <a:r>
              <a:rPr lang="zh-CN" altLang="en-US" dirty="0" smtClean="0"/>
              <a:t>降低类内部的依赖性</a:t>
            </a:r>
            <a:endParaRPr lang="zh-CN" altLang="en-US" dirty="0"/>
          </a:p>
        </p:txBody>
      </p:sp>
    </p:spTree>
    <p:extLst>
      <p:ext uri="{BB962C8B-B14F-4D97-AF65-F5344CB8AC3E}">
        <p14:creationId xmlns:p14="http://schemas.microsoft.com/office/powerpoint/2010/main" val="10395889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依赖注入</a:t>
            </a:r>
          </a:p>
        </p:txBody>
      </p:sp>
      <p:sp>
        <p:nvSpPr>
          <p:cNvPr id="3" name="内容占位符 2"/>
          <p:cNvSpPr>
            <a:spLocks noGrp="1"/>
          </p:cNvSpPr>
          <p:nvPr>
            <p:ph idx="1"/>
          </p:nvPr>
        </p:nvSpPr>
        <p:spPr>
          <a:xfrm>
            <a:off x="2362200" y="4725144"/>
            <a:ext cx="7772400" cy="1294656"/>
          </a:xfrm>
        </p:spPr>
        <p:txBody>
          <a:bodyPr/>
          <a:lstStyle/>
          <a:p>
            <a:pPr marL="0" indent="0">
              <a:buNone/>
            </a:pPr>
            <a:r>
              <a:rPr lang="en-US" altLang="zh-CN" sz="2000" dirty="0"/>
              <a:t>$connect = array(DBCONNECTION, DBUSER, DBPASS);</a:t>
            </a:r>
          </a:p>
          <a:p>
            <a:pPr marL="0" indent="0">
              <a:buNone/>
            </a:pPr>
            <a:r>
              <a:rPr lang="en-US" altLang="zh-CN" sz="2000" dirty="0"/>
              <a:t>$</a:t>
            </a:r>
            <a:r>
              <a:rPr lang="en-US" altLang="zh-CN" sz="2000" dirty="0" err="1"/>
              <a:t>dbAdapter</a:t>
            </a:r>
            <a:r>
              <a:rPr lang="en-US" altLang="zh-CN" sz="2000" dirty="0"/>
              <a:t> = </a:t>
            </a:r>
            <a:r>
              <a:rPr lang="en-US" altLang="zh-CN" sz="2000" dirty="0" err="1"/>
              <a:t>DatabaseAdapterFactory</a:t>
            </a:r>
            <a:r>
              <a:rPr lang="en-US" altLang="zh-CN" sz="2000" dirty="0"/>
              <a:t>::create(</a:t>
            </a:r>
            <a:r>
              <a:rPr lang="en-US" altLang="zh-CN" sz="2000" dirty="0" err="1"/>
              <a:t>ADAPTERTYPE,$connect</a:t>
            </a:r>
            <a:r>
              <a:rPr lang="en-US" altLang="zh-CN" sz="2000" dirty="0"/>
              <a:t>);</a:t>
            </a:r>
          </a:p>
          <a:p>
            <a:pPr marL="0" indent="0">
              <a:buNone/>
            </a:pPr>
            <a:r>
              <a:rPr lang="en-US" altLang="zh-CN" sz="2000" dirty="0"/>
              <a:t>$gate = new </a:t>
            </a:r>
            <a:r>
              <a:rPr lang="en-US" altLang="zh-CN" sz="2000" dirty="0" err="1"/>
              <a:t>ArtistTableGateway</a:t>
            </a:r>
            <a:r>
              <a:rPr lang="en-US" altLang="zh-CN" sz="2000" dirty="0"/>
              <a:t>($</a:t>
            </a:r>
            <a:r>
              <a:rPr lang="en-US" altLang="zh-CN" sz="2000" dirty="0" err="1"/>
              <a:t>dbAdapter</a:t>
            </a:r>
            <a:r>
              <a:rPr lang="en-US" altLang="zh-CN" sz="2000" dirty="0"/>
              <a:t>);</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2423593" y="1622012"/>
            <a:ext cx="6401355" cy="3103133"/>
          </a:xfrm>
          <a:prstGeom prst="rect">
            <a:avLst/>
          </a:prstGeom>
        </p:spPr>
      </p:pic>
    </p:spTree>
    <p:extLst>
      <p:ext uri="{BB962C8B-B14F-4D97-AF65-F5344CB8AC3E}">
        <p14:creationId xmlns:p14="http://schemas.microsoft.com/office/powerpoint/2010/main" val="355667464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MVC</a:t>
            </a:r>
            <a:r>
              <a:rPr lang="zh-CN" altLang="en-US" dirty="0" smtClean="0"/>
              <a:t>模式</a:t>
            </a:r>
            <a:endParaRPr lang="zh-CN" altLang="en-US" dirty="0"/>
          </a:p>
        </p:txBody>
      </p:sp>
      <p:sp>
        <p:nvSpPr>
          <p:cNvPr id="3" name="内容占位符 2"/>
          <p:cNvSpPr>
            <a:spLocks noGrp="1"/>
          </p:cNvSpPr>
          <p:nvPr>
            <p:ph idx="1"/>
          </p:nvPr>
        </p:nvSpPr>
        <p:spPr/>
        <p:txBody>
          <a:bodyPr/>
          <a:lstStyle/>
          <a:p>
            <a:r>
              <a:rPr lang="en-US" altLang="zh-CN" dirty="0" smtClean="0"/>
              <a:t>Model-View-Controller</a:t>
            </a:r>
            <a:r>
              <a:rPr lang="zh-CN" altLang="en-US" dirty="0" smtClean="0"/>
              <a:t>模式</a:t>
            </a:r>
            <a:endParaRPr lang="en-US" altLang="zh-CN" dirty="0" smtClean="0"/>
          </a:p>
          <a:p>
            <a:pPr lvl="1"/>
            <a:r>
              <a:rPr lang="en-US" altLang="zh-CN" dirty="0" smtClean="0"/>
              <a:t>Model</a:t>
            </a:r>
            <a:r>
              <a:rPr lang="zh-CN" altLang="en-US" dirty="0" smtClean="0"/>
              <a:t>表示应用的数据</a:t>
            </a:r>
            <a:endParaRPr lang="en-US" altLang="zh-CN" dirty="0" smtClean="0"/>
          </a:p>
          <a:p>
            <a:pPr lvl="1"/>
            <a:r>
              <a:rPr lang="en-US" altLang="zh-CN" dirty="0" smtClean="0"/>
              <a:t>View</a:t>
            </a:r>
            <a:r>
              <a:rPr lang="zh-CN" altLang="en-US" dirty="0" smtClean="0"/>
              <a:t>表示应用的人机交互界面</a:t>
            </a:r>
            <a:endParaRPr lang="en-US" altLang="zh-CN" dirty="0" smtClean="0"/>
          </a:p>
          <a:p>
            <a:pPr lvl="1"/>
            <a:r>
              <a:rPr lang="en-US" altLang="zh-CN" dirty="0" smtClean="0"/>
              <a:t>Controller</a:t>
            </a:r>
            <a:r>
              <a:rPr lang="zh-CN" altLang="en-US" dirty="0" smtClean="0"/>
              <a:t>是整个应用的中枢</a:t>
            </a:r>
            <a:endParaRPr lang="en-US" altLang="zh-CN" dirty="0" smtClean="0"/>
          </a:p>
          <a:p>
            <a:pPr lvl="1"/>
            <a:r>
              <a:rPr lang="zh-CN" altLang="en-US" dirty="0" smtClean="0"/>
              <a:t>标准桌面应用经常会跟</a:t>
            </a:r>
            <a:r>
              <a:rPr lang="en-US" altLang="zh-CN" dirty="0" smtClean="0"/>
              <a:t>Observer</a:t>
            </a:r>
            <a:r>
              <a:rPr lang="zh-CN" altLang="en-US" dirty="0" smtClean="0"/>
              <a:t>模式合用，而在</a:t>
            </a:r>
            <a:r>
              <a:rPr lang="en-US" altLang="zh-CN" dirty="0" smtClean="0"/>
              <a:t>Web</a:t>
            </a:r>
            <a:r>
              <a:rPr lang="zh-CN" altLang="en-US" dirty="0" smtClean="0"/>
              <a:t>应用中，</a:t>
            </a:r>
            <a:r>
              <a:rPr lang="en-US" altLang="zh-CN" dirty="0" smtClean="0"/>
              <a:t>Controller</a:t>
            </a:r>
            <a:r>
              <a:rPr lang="zh-CN" altLang="en-US" dirty="0" smtClean="0"/>
              <a:t>需要分为</a:t>
            </a:r>
            <a:r>
              <a:rPr lang="en-US" altLang="zh-CN" dirty="0" smtClean="0"/>
              <a:t>JS</a:t>
            </a:r>
            <a:r>
              <a:rPr lang="zh-CN" altLang="en-US" dirty="0" smtClean="0"/>
              <a:t>和</a:t>
            </a:r>
            <a:r>
              <a:rPr lang="en-US" altLang="zh-CN" dirty="0" smtClean="0"/>
              <a:t>PHP</a:t>
            </a:r>
            <a:r>
              <a:rPr lang="zh-CN" altLang="en-US" dirty="0" smtClean="0"/>
              <a:t>两个部分</a:t>
            </a:r>
            <a:endParaRPr lang="en-US" altLang="zh-CN" dirty="0" smtClean="0"/>
          </a:p>
          <a:p>
            <a:pPr lvl="1"/>
            <a:r>
              <a:rPr lang="en-US" altLang="zh-CN" dirty="0" smtClean="0"/>
              <a:t>MVC</a:t>
            </a:r>
            <a:r>
              <a:rPr lang="zh-CN" altLang="en-US" dirty="0" smtClean="0"/>
              <a:t>模式在</a:t>
            </a:r>
            <a:r>
              <a:rPr lang="en-US" altLang="zh-CN" dirty="0" smtClean="0"/>
              <a:t>Web</a:t>
            </a:r>
            <a:r>
              <a:rPr lang="zh-CN" altLang="en-US" dirty="0" smtClean="0"/>
              <a:t>中有很多变种，并有很多框架来支持</a:t>
            </a:r>
            <a:endParaRPr lang="en-US" altLang="zh-CN" dirty="0" smtClean="0"/>
          </a:p>
          <a:p>
            <a:pPr lvl="2"/>
            <a:r>
              <a:rPr lang="en-US" altLang="zh-CN" dirty="0" smtClean="0"/>
              <a:t>JS</a:t>
            </a:r>
            <a:r>
              <a:rPr lang="zh-CN" altLang="en-US" dirty="0" smtClean="0"/>
              <a:t>：</a:t>
            </a:r>
            <a:r>
              <a:rPr lang="en-US" altLang="zh-CN" dirty="0" smtClean="0"/>
              <a:t>Angular</a:t>
            </a:r>
            <a:r>
              <a:rPr lang="zh-CN" altLang="en-US" dirty="0" smtClean="0"/>
              <a:t>、</a:t>
            </a:r>
            <a:r>
              <a:rPr lang="en-US" altLang="zh-CN" dirty="0" smtClean="0"/>
              <a:t>Backbone</a:t>
            </a:r>
            <a:r>
              <a:rPr lang="zh-CN" altLang="en-US" dirty="0" smtClean="0"/>
              <a:t>、</a:t>
            </a:r>
            <a:r>
              <a:rPr lang="en-US" altLang="zh-CN" dirty="0" smtClean="0"/>
              <a:t>Ember</a:t>
            </a:r>
            <a:r>
              <a:rPr lang="zh-CN" altLang="en-US" dirty="0" smtClean="0"/>
              <a:t>、</a:t>
            </a:r>
            <a:r>
              <a:rPr lang="en-US" altLang="zh-CN" dirty="0" err="1" smtClean="0"/>
              <a:t>Vue</a:t>
            </a:r>
            <a:r>
              <a:rPr lang="zh-CN" altLang="en-US" dirty="0" smtClean="0"/>
              <a:t>等</a:t>
            </a:r>
            <a:endParaRPr lang="en-US" altLang="zh-CN" dirty="0" smtClean="0"/>
          </a:p>
          <a:p>
            <a:pPr lvl="2"/>
            <a:r>
              <a:rPr lang="en-US" altLang="zh-CN" dirty="0" smtClean="0"/>
              <a:t>PHP</a:t>
            </a:r>
            <a:r>
              <a:rPr lang="zh-CN" altLang="en-US" dirty="0" smtClean="0"/>
              <a:t>：</a:t>
            </a:r>
            <a:r>
              <a:rPr lang="en-US" altLang="zh-CN" dirty="0" err="1" smtClean="0"/>
              <a:t>CakePHP</a:t>
            </a:r>
            <a:r>
              <a:rPr lang="zh-CN" altLang="en-US" dirty="0" smtClean="0"/>
              <a:t>、</a:t>
            </a:r>
            <a:r>
              <a:rPr lang="en-US" altLang="zh-CN" dirty="0" err="1" smtClean="0"/>
              <a:t>Zend</a:t>
            </a:r>
            <a:r>
              <a:rPr lang="zh-CN" altLang="en-US" dirty="0" smtClean="0"/>
              <a:t>等</a:t>
            </a:r>
            <a:endParaRPr lang="en-US" altLang="zh-CN" dirty="0" smtClean="0"/>
          </a:p>
          <a:p>
            <a:pPr lvl="2"/>
            <a:r>
              <a:rPr lang="en-US" altLang="zh-CN" dirty="0" smtClean="0"/>
              <a:t>Java EE</a:t>
            </a:r>
            <a:r>
              <a:rPr lang="zh-CN" altLang="en-US" dirty="0" smtClean="0"/>
              <a:t>框架本身就是依据</a:t>
            </a:r>
            <a:r>
              <a:rPr lang="en-US" altLang="zh-CN" dirty="0" smtClean="0"/>
              <a:t>MVC</a:t>
            </a:r>
            <a:r>
              <a:rPr lang="zh-CN" altLang="en-US" dirty="0" smtClean="0"/>
              <a:t>模式设计的</a:t>
            </a:r>
            <a:endParaRPr lang="zh-CN" altLang="en-US" dirty="0"/>
          </a:p>
        </p:txBody>
      </p:sp>
    </p:spTree>
    <p:extLst>
      <p:ext uri="{BB962C8B-B14F-4D97-AF65-F5344CB8AC3E}">
        <p14:creationId xmlns:p14="http://schemas.microsoft.com/office/powerpoint/2010/main" val="36448214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5" descr="4071514013.eps.png"/>
          <p:cNvPicPr>
            <a:picLocks noGrp="1" noChangeAspect="1"/>
          </p:cNvPicPr>
          <p:nvPr>
            <p:ph idx="1"/>
          </p:nvPr>
        </p:nvPicPr>
        <p:blipFill>
          <a:blip r:embed="rId2">
            <a:extLst>
              <a:ext uri="{28A0092B-C50C-407E-A947-70E740481C1C}">
                <a14:useLocalDpi xmlns:a14="http://schemas.microsoft.com/office/drawing/2010/main" val="0"/>
              </a:ext>
            </a:extLst>
          </a:blip>
          <a:srcRect l="-1233" r="-1233"/>
          <a:stretch>
            <a:fillRect/>
          </a:stretch>
        </p:blipFill>
        <p:spPr>
          <a:xfrm>
            <a:off x="3338747" y="1905000"/>
            <a:ext cx="5819307" cy="4114800"/>
          </a:xfrm>
        </p:spPr>
      </p:pic>
    </p:spTree>
    <p:extLst>
      <p:ext uri="{BB962C8B-B14F-4D97-AF65-F5344CB8AC3E}">
        <p14:creationId xmlns:p14="http://schemas.microsoft.com/office/powerpoint/2010/main" val="117042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服务器端编程模型</a:t>
            </a:r>
          </a:p>
        </p:txBody>
      </p:sp>
    </p:spTree>
    <p:extLst>
      <p:ext uri="{BB962C8B-B14F-4D97-AF65-F5344CB8AC3E}">
        <p14:creationId xmlns:p14="http://schemas.microsoft.com/office/powerpoint/2010/main" val="65388494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4" descr="4071514014.eps.png"/>
          <p:cNvPicPr>
            <a:picLocks noGrp="1" noChangeAspect="1"/>
          </p:cNvPicPr>
          <p:nvPr>
            <p:ph idx="1"/>
          </p:nvPr>
        </p:nvPicPr>
        <p:blipFill>
          <a:blip r:embed="rId2">
            <a:extLst>
              <a:ext uri="{28A0092B-C50C-407E-A947-70E740481C1C}">
                <a14:useLocalDpi xmlns:a14="http://schemas.microsoft.com/office/drawing/2010/main" val="0"/>
              </a:ext>
            </a:extLst>
          </a:blip>
          <a:srcRect t="-4662" b="-4662"/>
          <a:stretch>
            <a:fillRect/>
          </a:stretch>
        </p:blipFill>
        <p:spPr>
          <a:xfrm>
            <a:off x="3338752" y="1905000"/>
            <a:ext cx="5819297" cy="4114800"/>
          </a:xfrm>
        </p:spPr>
      </p:pic>
    </p:spTree>
    <p:extLst>
      <p:ext uri="{BB962C8B-B14F-4D97-AF65-F5344CB8AC3E}">
        <p14:creationId xmlns:p14="http://schemas.microsoft.com/office/powerpoint/2010/main" val="185451702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MVC</a:t>
            </a:r>
            <a:r>
              <a:rPr lang="zh-CN" altLang="en-US" dirty="0"/>
              <a:t>模式</a:t>
            </a:r>
          </a:p>
        </p:txBody>
      </p:sp>
      <p:pic>
        <p:nvPicPr>
          <p:cNvPr id="4" name="Content Placeholder 4" descr="4071514014.eps.png"/>
          <p:cNvPicPr>
            <a:picLocks noGrp="1" noChangeAspect="1"/>
          </p:cNvPicPr>
          <p:nvPr>
            <p:ph idx="1"/>
          </p:nvPr>
        </p:nvPicPr>
        <p:blipFill>
          <a:blip r:embed="rId2">
            <a:extLst>
              <a:ext uri="{28A0092B-C50C-407E-A947-70E740481C1C}">
                <a14:useLocalDpi xmlns:a14="http://schemas.microsoft.com/office/drawing/2010/main" val="0"/>
              </a:ext>
            </a:extLst>
          </a:blip>
          <a:srcRect t="-4662" b="-4662"/>
          <a:stretch>
            <a:fillRect/>
          </a:stretch>
        </p:blipFill>
        <p:spPr>
          <a:xfrm>
            <a:off x="3338752" y="1905000"/>
            <a:ext cx="5819297" cy="4114800"/>
          </a:xfrm>
        </p:spPr>
      </p:pic>
    </p:spTree>
    <p:extLst>
      <p:ext uri="{BB962C8B-B14F-4D97-AF65-F5344CB8AC3E}">
        <p14:creationId xmlns:p14="http://schemas.microsoft.com/office/powerpoint/2010/main" val="137214201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主要思想</a:t>
            </a:r>
            <a:endParaRPr lang="zh-CN" altLang="en-US" dirty="0"/>
          </a:p>
        </p:txBody>
      </p:sp>
      <p:sp>
        <p:nvSpPr>
          <p:cNvPr id="3" name="内容占位符 2"/>
          <p:cNvSpPr>
            <a:spLocks noGrp="1"/>
          </p:cNvSpPr>
          <p:nvPr>
            <p:ph idx="1"/>
          </p:nvPr>
        </p:nvSpPr>
        <p:spPr/>
        <p:txBody>
          <a:bodyPr/>
          <a:lstStyle/>
          <a:p>
            <a:r>
              <a:rPr lang="zh-CN" altLang="en-US" dirty="0" smtClean="0"/>
              <a:t>基于标准的思想</a:t>
            </a:r>
            <a:endParaRPr lang="en-US" altLang="zh-CN" dirty="0" smtClean="0"/>
          </a:p>
          <a:p>
            <a:r>
              <a:rPr lang="zh-CN" altLang="en-US" dirty="0" smtClean="0"/>
              <a:t>无懈可击的思想（灵活性）</a:t>
            </a:r>
            <a:endParaRPr lang="en-US" altLang="zh-CN" dirty="0" smtClean="0"/>
          </a:p>
          <a:p>
            <a:r>
              <a:rPr lang="zh-CN" altLang="en-US" dirty="0"/>
              <a:t>平稳</a:t>
            </a:r>
            <a:r>
              <a:rPr lang="zh-CN" altLang="en-US" dirty="0" smtClean="0"/>
              <a:t>退化的思想</a:t>
            </a:r>
            <a:endParaRPr lang="en-US" altLang="zh-CN" dirty="0" smtClean="0"/>
          </a:p>
          <a:p>
            <a:r>
              <a:rPr lang="zh-CN" altLang="en-US" dirty="0" smtClean="0"/>
              <a:t>渐进增强的思想</a:t>
            </a:r>
            <a:endParaRPr lang="en-US" altLang="zh-CN" dirty="0" smtClean="0"/>
          </a:p>
          <a:p>
            <a:r>
              <a:rPr lang="zh-CN" altLang="en-US" dirty="0" smtClean="0"/>
              <a:t>组件复用的思想</a:t>
            </a:r>
            <a:endParaRPr lang="en-US" altLang="zh-CN" dirty="0" smtClean="0"/>
          </a:p>
          <a:p>
            <a:r>
              <a:rPr lang="zh-CN" altLang="en-US" dirty="0" smtClean="0"/>
              <a:t>高性能设计的思想</a:t>
            </a:r>
            <a:endParaRPr lang="en-US" altLang="zh-CN" dirty="0" smtClean="0"/>
          </a:p>
          <a:p>
            <a:r>
              <a:rPr lang="zh-CN" altLang="en-US" dirty="0" smtClean="0"/>
              <a:t>移动优先的思想</a:t>
            </a:r>
            <a:endParaRPr lang="en-US" altLang="zh-CN" dirty="0" smtClean="0"/>
          </a:p>
        </p:txBody>
      </p:sp>
    </p:spTree>
    <p:extLst>
      <p:ext uri="{BB962C8B-B14F-4D97-AF65-F5344CB8AC3E}">
        <p14:creationId xmlns:p14="http://schemas.microsoft.com/office/powerpoint/2010/main" val="186727184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X</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17207842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网上资源</a:t>
            </a:r>
          </a:p>
        </p:txBody>
      </p:sp>
      <p:sp>
        <p:nvSpPr>
          <p:cNvPr id="3" name="内容占位符 2"/>
          <p:cNvSpPr>
            <a:spLocks noGrp="1"/>
          </p:cNvSpPr>
          <p:nvPr>
            <p:ph idx="1"/>
          </p:nvPr>
        </p:nvSpPr>
        <p:spPr/>
        <p:txBody>
          <a:bodyPr/>
          <a:lstStyle/>
          <a:p>
            <a:r>
              <a:rPr lang="en-US" altLang="zh-CN" dirty="0" smtClean="0"/>
              <a:t>PHP</a:t>
            </a:r>
            <a:r>
              <a:rPr lang="zh-CN" altLang="en-US" dirty="0" smtClean="0"/>
              <a:t>：</a:t>
            </a:r>
            <a:r>
              <a:rPr lang="en-US" altLang="zh-CN" dirty="0"/>
              <a:t> </a:t>
            </a:r>
            <a:r>
              <a:rPr lang="en-US" altLang="zh-CN" dirty="0">
                <a:hlinkClick r:id="rId2"/>
              </a:rPr>
              <a:t>http://php.net</a:t>
            </a:r>
            <a:r>
              <a:rPr lang="en-US" altLang="zh-CN" dirty="0" smtClean="0">
                <a:hlinkClick r:id="rId2"/>
              </a:rPr>
              <a:t>/</a:t>
            </a:r>
            <a:r>
              <a:rPr lang="en-US" altLang="zh-CN" dirty="0" smtClean="0"/>
              <a:t> </a:t>
            </a:r>
            <a:r>
              <a:rPr lang="zh-CN" altLang="en-US" dirty="0" smtClean="0"/>
              <a:t>，</a:t>
            </a:r>
            <a:r>
              <a:rPr lang="en-US" altLang="zh-CN" dirty="0" smtClean="0">
                <a:hlinkClick r:id="rId3"/>
              </a:rPr>
              <a:t>http</a:t>
            </a:r>
            <a:r>
              <a:rPr lang="en-US" altLang="zh-CN" dirty="0">
                <a:hlinkClick r:id="rId3"/>
              </a:rPr>
              <a:t>://windows.php.net/</a:t>
            </a:r>
            <a:endParaRPr lang="en-US" altLang="zh-CN" dirty="0" smtClean="0"/>
          </a:p>
          <a:p>
            <a:r>
              <a:rPr lang="en-US" altLang="zh-CN" dirty="0" smtClean="0"/>
              <a:t>MySQL</a:t>
            </a:r>
            <a:r>
              <a:rPr lang="zh-CN" altLang="en-US" dirty="0" smtClean="0"/>
              <a:t>：</a:t>
            </a:r>
            <a:r>
              <a:rPr lang="en-US" altLang="zh-CN" dirty="0">
                <a:hlinkClick r:id="rId4"/>
              </a:rPr>
              <a:t>https://www.oracle.com/mysql</a:t>
            </a:r>
            <a:r>
              <a:rPr lang="en-US" altLang="zh-CN" dirty="0" smtClean="0">
                <a:hlinkClick r:id="rId4"/>
              </a:rPr>
              <a:t>/</a:t>
            </a:r>
            <a:r>
              <a:rPr lang="en-US" altLang="zh-CN" dirty="0" smtClean="0"/>
              <a:t> </a:t>
            </a:r>
          </a:p>
          <a:p>
            <a:r>
              <a:rPr lang="en-US" altLang="zh-CN" dirty="0"/>
              <a:t>Web Storage (Second Edition</a:t>
            </a:r>
            <a:r>
              <a:rPr lang="en-US" altLang="zh-CN" dirty="0" smtClean="0"/>
              <a:t>)</a:t>
            </a:r>
            <a:r>
              <a:rPr lang="zh-CN" altLang="en-US" dirty="0" smtClean="0"/>
              <a:t>：</a:t>
            </a:r>
            <a:r>
              <a:rPr lang="en-US" altLang="zh-CN" dirty="0">
                <a:hlinkClick r:id="rId5"/>
              </a:rPr>
              <a:t>http://www.w3.org/TR/2016/REC-webstorage-20160419</a:t>
            </a:r>
            <a:r>
              <a:rPr lang="en-US" altLang="zh-CN" dirty="0" smtClean="0">
                <a:hlinkClick r:id="rId5"/>
              </a:rPr>
              <a:t>/</a:t>
            </a:r>
            <a:r>
              <a:rPr lang="en-US" altLang="zh-CN" dirty="0" smtClean="0"/>
              <a:t>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73914256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8"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83400" y="1905000"/>
            <a:ext cx="4114800" cy="4114800"/>
          </a:xfrm>
        </p:spPr>
      </p:pic>
      <p:pic>
        <p:nvPicPr>
          <p:cNvPr id="2050" name="Picture 2" descr="https://ss3.bdstatic.com/70cFv8Sh_Q1YnxGkpoWK1HF6hhy/it/u=3877120587,2371367332&amp;fm=224&amp;gp=0.jp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600200" y="1905000"/>
            <a:ext cx="411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2882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9" name="内容占位符 8"/>
          <p:cNvPicPr>
            <a:picLocks noGrp="1" noChangeAspect="1"/>
          </p:cNvPicPr>
          <p:nvPr>
            <p:ph sz="half" idx="1"/>
          </p:nvPr>
        </p:nvPicPr>
        <p:blipFill>
          <a:blip r:embed="rId2"/>
          <a:stretch>
            <a:fillRect/>
          </a:stretch>
        </p:blipFill>
        <p:spPr>
          <a:xfrm>
            <a:off x="1973474" y="1905000"/>
            <a:ext cx="3368251" cy="4114800"/>
          </a:xfrm>
          <a:prstGeom prst="rect">
            <a:avLst/>
          </a:prstGeom>
        </p:spPr>
      </p:pic>
      <p:pic>
        <p:nvPicPr>
          <p:cNvPr id="4" name="内容占位符 3"/>
          <p:cNvPicPr>
            <a:picLocks noGrp="1" noChangeAspect="1"/>
          </p:cNvPicPr>
          <p:nvPr>
            <p:ph sz="half" idx="2"/>
          </p:nvPr>
        </p:nvPicPr>
        <p:blipFill>
          <a:blip r:embed="rId3"/>
          <a:stretch>
            <a:fillRect/>
          </a:stretch>
        </p:blipFill>
        <p:spPr>
          <a:xfrm>
            <a:off x="7032104" y="1905000"/>
            <a:ext cx="4114800" cy="4114800"/>
          </a:xfrm>
          <a:prstGeom prst="rect">
            <a:avLst/>
          </a:prstGeom>
        </p:spPr>
      </p:pic>
    </p:spTree>
    <p:extLst>
      <p:ext uri="{BB962C8B-B14F-4D97-AF65-F5344CB8AC3E}">
        <p14:creationId xmlns:p14="http://schemas.microsoft.com/office/powerpoint/2010/main" val="418743239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6"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53208" y="1905000"/>
            <a:ext cx="2608783" cy="4114800"/>
          </a:xfrm>
        </p:spPr>
      </p:pic>
      <p:pic>
        <p:nvPicPr>
          <p:cNvPr id="8" name="内容占位符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68946" y="1905000"/>
            <a:ext cx="3143707" cy="4114800"/>
          </a:xfrm>
        </p:spPr>
      </p:pic>
    </p:spTree>
    <p:extLst>
      <p:ext uri="{BB962C8B-B14F-4D97-AF65-F5344CB8AC3E}">
        <p14:creationId xmlns:p14="http://schemas.microsoft.com/office/powerpoint/2010/main" val="89736540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235013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2"/>
          <p:cNvSpPr>
            <a:spLocks noGrp="1" noChangeArrowheads="1"/>
          </p:cNvSpPr>
          <p:nvPr>
            <p:ph type="title"/>
          </p:nvPr>
        </p:nvSpPr>
        <p:spPr/>
        <p:txBody>
          <a:bodyPr/>
          <a:lstStyle/>
          <a:p>
            <a:r>
              <a:rPr lang="zh-CN" altLang="en-US" dirty="0"/>
              <a:t>服务器端编程模型</a:t>
            </a:r>
          </a:p>
        </p:txBody>
      </p:sp>
      <p:pic>
        <p:nvPicPr>
          <p:cNvPr id="1360911" name="Picture 15" descr="模型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95550" y="1844676"/>
            <a:ext cx="7488238"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840076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p:txBody>
          <a:bodyPr/>
          <a:lstStyle/>
          <a:p>
            <a:r>
              <a:rPr lang="zh-CN" altLang="en-US"/>
              <a:t>输入信息</a:t>
            </a:r>
          </a:p>
        </p:txBody>
      </p:sp>
      <p:sp>
        <p:nvSpPr>
          <p:cNvPr id="1371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输入信息传入</a:t>
            </a:r>
            <a:r>
              <a:rPr lang="zh-CN" altLang="en-US" dirty="0" smtClean="0"/>
              <a:t>规范</a:t>
            </a:r>
            <a:r>
              <a:rPr lang="en-US" altLang="zh-CN" dirty="0" smtClean="0"/>
              <a:t> </a:t>
            </a:r>
            <a:endParaRPr lang="en-US" altLang="zh-CN" dirty="0"/>
          </a:p>
          <a:p>
            <a:pPr lvl="1"/>
            <a:r>
              <a:rPr lang="zh-CN" altLang="en-US" dirty="0"/>
              <a:t>输入信息包括用户输入</a:t>
            </a:r>
            <a:r>
              <a:rPr lang="zh-CN" altLang="en-US" dirty="0" smtClean="0"/>
              <a:t>信息，客户</a:t>
            </a:r>
            <a:r>
              <a:rPr lang="zh-CN" altLang="en-US" dirty="0"/>
              <a:t>机</a:t>
            </a:r>
            <a:r>
              <a:rPr lang="zh-CN" altLang="en-US" dirty="0" smtClean="0"/>
              <a:t>信息，服务器信息，环境</a:t>
            </a:r>
            <a:r>
              <a:rPr lang="zh-CN" altLang="en-US" dirty="0"/>
              <a:t>信息等</a:t>
            </a:r>
          </a:p>
          <a:p>
            <a:pPr lvl="1"/>
            <a:r>
              <a:rPr lang="zh-CN" altLang="en-US" dirty="0"/>
              <a:t>规范确定了输入信息以何种方式传递给应用程序</a:t>
            </a:r>
          </a:p>
          <a:p>
            <a:pPr lvl="1"/>
            <a:r>
              <a:rPr lang="zh-CN" altLang="en-US" dirty="0"/>
              <a:t>传入方式一般</a:t>
            </a:r>
            <a:r>
              <a:rPr lang="zh-CN" altLang="en-US" dirty="0" smtClean="0"/>
              <a:t>包括</a:t>
            </a:r>
            <a:r>
              <a:rPr lang="en-US" altLang="zh-CN" dirty="0" smtClean="0"/>
              <a:t> </a:t>
            </a:r>
            <a:endParaRPr lang="en-US" altLang="zh-CN" dirty="0"/>
          </a:p>
          <a:p>
            <a:pPr lvl="2"/>
            <a:r>
              <a:rPr lang="zh-CN" altLang="en-US" dirty="0"/>
              <a:t>环境变量</a:t>
            </a:r>
          </a:p>
          <a:p>
            <a:pPr lvl="2"/>
            <a:r>
              <a:rPr lang="zh-CN" altLang="en-US" dirty="0"/>
              <a:t>标准输入</a:t>
            </a:r>
          </a:p>
          <a:p>
            <a:pPr lvl="2"/>
            <a:r>
              <a:rPr lang="zh-CN" altLang="en-US" dirty="0"/>
              <a:t>文件</a:t>
            </a:r>
          </a:p>
        </p:txBody>
      </p:sp>
    </p:spTree>
    <p:extLst>
      <p:ext uri="{BB962C8B-B14F-4D97-AF65-F5344CB8AC3E}">
        <p14:creationId xmlns:p14="http://schemas.microsoft.com/office/powerpoint/2010/main" val="23409825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r>
              <a:rPr lang="zh-CN" altLang="en-US"/>
              <a:t>输出信息</a:t>
            </a:r>
          </a:p>
        </p:txBody>
      </p:sp>
      <p:sp>
        <p:nvSpPr>
          <p:cNvPr id="137216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输出信息传出</a:t>
            </a:r>
            <a:r>
              <a:rPr lang="zh-CN" altLang="en-US" dirty="0" smtClean="0"/>
              <a:t>规范</a:t>
            </a:r>
            <a:r>
              <a:rPr lang="en-US" altLang="zh-CN" dirty="0" smtClean="0"/>
              <a:t> </a:t>
            </a:r>
            <a:endParaRPr lang="en-US" altLang="zh-CN" dirty="0"/>
          </a:p>
          <a:p>
            <a:pPr lvl="1"/>
            <a:r>
              <a:rPr lang="zh-CN" altLang="en-US" dirty="0"/>
              <a:t>输出信息可以是已经封装好的</a:t>
            </a:r>
            <a:r>
              <a:rPr lang="en-US" altLang="zh-CN" dirty="0"/>
              <a:t>HTTP</a:t>
            </a:r>
            <a:r>
              <a:rPr lang="zh-CN" altLang="en-US" dirty="0"/>
              <a:t>响应</a:t>
            </a:r>
            <a:r>
              <a:rPr lang="zh-CN" altLang="en-US" dirty="0" smtClean="0"/>
              <a:t>包，也</a:t>
            </a:r>
            <a:r>
              <a:rPr lang="zh-CN" altLang="en-US" dirty="0"/>
              <a:t>可以是尚未封装好的</a:t>
            </a:r>
            <a:r>
              <a:rPr lang="en-US" altLang="zh-CN" dirty="0"/>
              <a:t>HTML</a:t>
            </a:r>
            <a:r>
              <a:rPr lang="zh-CN" altLang="en-US" dirty="0"/>
              <a:t>文件</a:t>
            </a:r>
          </a:p>
          <a:p>
            <a:pPr lvl="1"/>
            <a:r>
              <a:rPr lang="zh-CN" altLang="en-US" dirty="0"/>
              <a:t>规范确定了输出信息以何种方式传递回</a:t>
            </a:r>
            <a:r>
              <a:rPr lang="en-US" altLang="zh-CN" dirty="0"/>
              <a:t>Web</a:t>
            </a:r>
            <a:r>
              <a:rPr lang="zh-CN" altLang="en-US" dirty="0"/>
              <a:t>服务器</a:t>
            </a:r>
          </a:p>
          <a:p>
            <a:pPr lvl="1"/>
            <a:r>
              <a:rPr lang="zh-CN" altLang="en-US" dirty="0"/>
              <a:t>传入方式一般</a:t>
            </a:r>
            <a:r>
              <a:rPr lang="zh-CN" altLang="en-US" dirty="0" smtClean="0"/>
              <a:t>包括</a:t>
            </a:r>
            <a:r>
              <a:rPr lang="en-US" altLang="zh-CN" dirty="0" smtClean="0"/>
              <a:t> </a:t>
            </a:r>
            <a:endParaRPr lang="en-US" altLang="zh-CN" dirty="0"/>
          </a:p>
          <a:p>
            <a:pPr lvl="2"/>
            <a:r>
              <a:rPr lang="zh-CN" altLang="en-US" dirty="0"/>
              <a:t>标准输出</a:t>
            </a:r>
          </a:p>
          <a:p>
            <a:pPr lvl="2"/>
            <a:r>
              <a:rPr lang="zh-CN" altLang="en-US" dirty="0"/>
              <a:t>文件</a:t>
            </a:r>
          </a:p>
        </p:txBody>
      </p:sp>
    </p:spTree>
    <p:extLst>
      <p:ext uri="{BB962C8B-B14F-4D97-AF65-F5344CB8AC3E}">
        <p14:creationId xmlns:p14="http://schemas.microsoft.com/office/powerpoint/2010/main" val="1510275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2063552" y="3652534"/>
            <a:ext cx="34756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PHP</a:t>
            </a:r>
            <a:r>
              <a:rPr lang="zh-CN" altLang="en-US" sz="2800" dirty="0"/>
              <a:t>概述</a:t>
            </a:r>
          </a:p>
        </p:txBody>
      </p:sp>
      <p:sp>
        <p:nvSpPr>
          <p:cNvPr id="6" name="文本框 5"/>
          <p:cNvSpPr txBox="1"/>
          <p:nvPr/>
        </p:nvSpPr>
        <p:spPr>
          <a:xfrm>
            <a:off x="335360" y="4754818"/>
            <a:ext cx="300357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PHP</a:t>
            </a:r>
            <a:r>
              <a:rPr lang="zh-CN" altLang="en-US" sz="2800" dirty="0"/>
              <a:t>基本要素</a:t>
            </a:r>
          </a:p>
        </p:txBody>
      </p:sp>
      <p:sp>
        <p:nvSpPr>
          <p:cNvPr id="7" name="文本框 6"/>
          <p:cNvSpPr txBox="1"/>
          <p:nvPr/>
        </p:nvSpPr>
        <p:spPr>
          <a:xfrm>
            <a:off x="2063552" y="2617748"/>
            <a:ext cx="34756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a:t>
            </a:r>
            <a:r>
              <a:rPr lang="zh-CN" altLang="en-US" sz="2800" dirty="0"/>
              <a:t>服务器端编程模型</a:t>
            </a:r>
          </a:p>
        </p:txBody>
      </p:sp>
      <p:sp>
        <p:nvSpPr>
          <p:cNvPr id="8" name="文本框 7"/>
          <p:cNvSpPr txBox="1"/>
          <p:nvPr/>
        </p:nvSpPr>
        <p:spPr>
          <a:xfrm>
            <a:off x="335360" y="5786100"/>
            <a:ext cx="300357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a:t>
            </a:r>
            <a:r>
              <a:rPr lang="zh-CN" altLang="en-US" sz="2800" dirty="0"/>
              <a:t>面向对象的</a:t>
            </a:r>
            <a:r>
              <a:rPr lang="en-US" altLang="zh-CN" sz="2800" dirty="0"/>
              <a:t>PHP</a:t>
            </a:r>
            <a:endParaRPr lang="zh-CN" altLang="en-US" sz="2800" dirty="0"/>
          </a:p>
        </p:txBody>
      </p:sp>
      <p:cxnSp>
        <p:nvCxnSpPr>
          <p:cNvPr id="11" name="直接箭头连接符 10"/>
          <p:cNvCxnSpPr>
            <a:stCxn id="7" idx="2"/>
            <a:endCxn id="5" idx="0"/>
          </p:cNvCxnSpPr>
          <p:nvPr/>
        </p:nvCxnSpPr>
        <p:spPr bwMode="auto">
          <a:xfrm>
            <a:off x="3801379" y="3140968"/>
            <a:ext cx="0" cy="511566"/>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flipH="1">
            <a:off x="1837145" y="4175754"/>
            <a:ext cx="1964234" cy="57906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6" idx="2"/>
            <a:endCxn id="8" idx="0"/>
          </p:cNvCxnSpPr>
          <p:nvPr/>
        </p:nvCxnSpPr>
        <p:spPr bwMode="auto">
          <a:xfrm>
            <a:off x="1837145" y="5278038"/>
            <a:ext cx="0" cy="50806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5" idx="2"/>
            <a:endCxn id="23" idx="0"/>
          </p:cNvCxnSpPr>
          <p:nvPr/>
        </p:nvCxnSpPr>
        <p:spPr bwMode="auto">
          <a:xfrm>
            <a:off x="3801379" y="4175754"/>
            <a:ext cx="2065008" cy="579065"/>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4196614" y="4754819"/>
            <a:ext cx="333954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 PHP</a:t>
            </a:r>
            <a:r>
              <a:rPr lang="zh-CN" altLang="en-US" sz="2800" dirty="0"/>
              <a:t>基本输入输出</a:t>
            </a:r>
          </a:p>
        </p:txBody>
      </p:sp>
      <p:cxnSp>
        <p:nvCxnSpPr>
          <p:cNvPr id="29" name="直接箭头连接符 28"/>
          <p:cNvCxnSpPr>
            <a:stCxn id="23" idx="2"/>
            <a:endCxn id="32" idx="0"/>
          </p:cNvCxnSpPr>
          <p:nvPr/>
        </p:nvCxnSpPr>
        <p:spPr bwMode="auto">
          <a:xfrm>
            <a:off x="5866387" y="5278039"/>
            <a:ext cx="0" cy="50806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196615" y="5786100"/>
            <a:ext cx="333954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 PHP</a:t>
            </a:r>
            <a:r>
              <a:rPr lang="zh-CN" altLang="en-US" sz="2800" dirty="0"/>
              <a:t>状态维护</a:t>
            </a:r>
          </a:p>
        </p:txBody>
      </p:sp>
      <p:sp>
        <p:nvSpPr>
          <p:cNvPr id="35" name="文本框 34"/>
          <p:cNvSpPr txBox="1"/>
          <p:nvPr/>
        </p:nvSpPr>
        <p:spPr>
          <a:xfrm>
            <a:off x="7916403" y="3643988"/>
            <a:ext cx="365220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 </a:t>
            </a:r>
            <a:r>
              <a:rPr lang="zh-CN" altLang="en-US" sz="2800" dirty="0"/>
              <a:t>数据存储基础</a:t>
            </a:r>
          </a:p>
        </p:txBody>
      </p:sp>
      <p:cxnSp>
        <p:nvCxnSpPr>
          <p:cNvPr id="47" name="直接箭头连接符 46"/>
          <p:cNvCxnSpPr>
            <a:stCxn id="7" idx="2"/>
            <a:endCxn id="35" idx="0"/>
          </p:cNvCxnSpPr>
          <p:nvPr/>
        </p:nvCxnSpPr>
        <p:spPr bwMode="auto">
          <a:xfrm>
            <a:off x="3801379" y="3140968"/>
            <a:ext cx="5941127" cy="503020"/>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7916403" y="4754819"/>
            <a:ext cx="365220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 PHP</a:t>
            </a:r>
            <a:r>
              <a:rPr lang="zh-CN" altLang="en-US" sz="2800" dirty="0"/>
              <a:t>数据库访问基础</a:t>
            </a:r>
          </a:p>
        </p:txBody>
      </p:sp>
      <p:cxnSp>
        <p:nvCxnSpPr>
          <p:cNvPr id="57" name="直接箭头连接符 56"/>
          <p:cNvCxnSpPr>
            <a:stCxn id="35" idx="2"/>
            <a:endCxn id="52" idx="0"/>
          </p:cNvCxnSpPr>
          <p:nvPr/>
        </p:nvCxnSpPr>
        <p:spPr bwMode="auto">
          <a:xfrm>
            <a:off x="9742506" y="4167208"/>
            <a:ext cx="0" cy="5876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p:cNvSpPr txBox="1"/>
          <p:nvPr/>
        </p:nvSpPr>
        <p:spPr>
          <a:xfrm>
            <a:off x="2063552" y="1586466"/>
            <a:ext cx="347565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a:t>
            </a:r>
            <a:r>
              <a:rPr lang="zh-CN" altLang="en-US" sz="2800" dirty="0"/>
              <a:t>服务器概述</a:t>
            </a:r>
          </a:p>
        </p:txBody>
      </p:sp>
      <p:cxnSp>
        <p:nvCxnSpPr>
          <p:cNvPr id="22" name="直接箭头连接符 21"/>
          <p:cNvCxnSpPr>
            <a:stCxn id="21" idx="2"/>
            <a:endCxn id="7" idx="0"/>
          </p:cNvCxnSpPr>
          <p:nvPr/>
        </p:nvCxnSpPr>
        <p:spPr bwMode="auto">
          <a:xfrm>
            <a:off x="3801379" y="2109686"/>
            <a:ext cx="0" cy="508062"/>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7915102" y="2617748"/>
            <a:ext cx="365350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10 Web</a:t>
            </a:r>
            <a:r>
              <a:rPr lang="zh-CN" altLang="en-US" sz="2800" dirty="0" smtClean="0"/>
              <a:t>设计模式</a:t>
            </a:r>
            <a:endParaRPr lang="zh-CN" altLang="en-US" sz="2800" dirty="0"/>
          </a:p>
        </p:txBody>
      </p:sp>
      <p:cxnSp>
        <p:nvCxnSpPr>
          <p:cNvPr id="31" name="直接箭头连接符 30"/>
          <p:cNvCxnSpPr>
            <a:stCxn id="7" idx="3"/>
            <a:endCxn id="30" idx="1"/>
          </p:cNvCxnSpPr>
          <p:nvPr/>
        </p:nvCxnSpPr>
        <p:spPr bwMode="auto">
          <a:xfrm>
            <a:off x="5539206" y="2879358"/>
            <a:ext cx="2375896" cy="0"/>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91944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p:txBody>
          <a:bodyPr/>
          <a:lstStyle/>
          <a:p>
            <a:r>
              <a:rPr lang="zh-CN" altLang="en-US"/>
              <a:t>应用程序或脚本环境</a:t>
            </a:r>
          </a:p>
        </p:txBody>
      </p:sp>
      <p:sp>
        <p:nvSpPr>
          <p:cNvPr id="137318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应用程序或脚本</a:t>
            </a:r>
            <a:r>
              <a:rPr lang="zh-CN" altLang="en-US" dirty="0" smtClean="0"/>
              <a:t>环境</a:t>
            </a:r>
            <a:r>
              <a:rPr lang="en-US" altLang="zh-CN" dirty="0" smtClean="0"/>
              <a:t> </a:t>
            </a:r>
            <a:endParaRPr lang="en-US" altLang="zh-CN" dirty="0"/>
          </a:p>
          <a:p>
            <a:pPr lvl="1"/>
            <a:r>
              <a:rPr lang="zh-CN" altLang="en-US" dirty="0"/>
              <a:t>应用程序指已经编译好的可执行</a:t>
            </a:r>
            <a:r>
              <a:rPr lang="zh-CN" altLang="en-US" dirty="0" smtClean="0"/>
              <a:t>程序，脚本</a:t>
            </a:r>
            <a:r>
              <a:rPr lang="zh-CN" altLang="en-US" dirty="0"/>
              <a:t>环境指服务器端的脚本宿主</a:t>
            </a:r>
          </a:p>
          <a:p>
            <a:pPr lvl="1"/>
            <a:r>
              <a:rPr lang="zh-CN" altLang="en-US" dirty="0"/>
              <a:t>以上两者从程序角度看都可以分为以下四个主要</a:t>
            </a:r>
            <a:r>
              <a:rPr lang="zh-CN" altLang="en-US" dirty="0" smtClean="0"/>
              <a:t>部分</a:t>
            </a:r>
            <a:r>
              <a:rPr lang="en-US" altLang="zh-CN" dirty="0" smtClean="0"/>
              <a:t> </a:t>
            </a:r>
            <a:endParaRPr lang="en-US" altLang="zh-CN" dirty="0"/>
          </a:p>
          <a:p>
            <a:pPr lvl="2"/>
            <a:r>
              <a:rPr lang="zh-CN" altLang="en-US" dirty="0"/>
              <a:t>输入解析处理模块</a:t>
            </a:r>
          </a:p>
          <a:p>
            <a:pPr lvl="2"/>
            <a:r>
              <a:rPr lang="zh-CN" altLang="en-US" dirty="0"/>
              <a:t>输出信息生成模块</a:t>
            </a:r>
          </a:p>
          <a:p>
            <a:pPr lvl="2"/>
            <a:r>
              <a:rPr lang="zh-CN" altLang="en-US" dirty="0"/>
              <a:t>事务处理模块</a:t>
            </a:r>
          </a:p>
          <a:p>
            <a:pPr lvl="2"/>
            <a:r>
              <a:rPr lang="zh-CN" altLang="en-US" dirty="0"/>
              <a:t>辅助功能模块</a:t>
            </a:r>
          </a:p>
        </p:txBody>
      </p:sp>
    </p:spTree>
    <p:extLst>
      <p:ext uri="{BB962C8B-B14F-4D97-AF65-F5344CB8AC3E}">
        <p14:creationId xmlns:p14="http://schemas.microsoft.com/office/powerpoint/2010/main" val="12986600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r>
              <a:rPr lang="zh-CN" altLang="en-US"/>
              <a:t>输入解析处理模块</a:t>
            </a:r>
          </a:p>
        </p:txBody>
      </p:sp>
      <p:sp>
        <p:nvSpPr>
          <p:cNvPr id="137421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输入解析处理</a:t>
            </a:r>
            <a:r>
              <a:rPr lang="zh-CN" altLang="en-US" dirty="0" smtClean="0"/>
              <a:t>模块</a:t>
            </a:r>
            <a:r>
              <a:rPr lang="en-US" altLang="zh-CN" dirty="0" smtClean="0"/>
              <a:t> </a:t>
            </a:r>
            <a:endParaRPr lang="en-US" altLang="zh-CN" dirty="0"/>
          </a:p>
          <a:p>
            <a:pPr lvl="1"/>
            <a:r>
              <a:rPr lang="zh-CN" altLang="en-US" dirty="0"/>
              <a:t>用于对</a:t>
            </a:r>
            <a:r>
              <a:rPr lang="en-US" altLang="zh-CN" dirty="0" err="1"/>
              <a:t>httpd</a:t>
            </a:r>
            <a:r>
              <a:rPr lang="zh-CN" altLang="en-US" dirty="0"/>
              <a:t>传来的输入信息加以解析</a:t>
            </a:r>
          </a:p>
          <a:p>
            <a:pPr lvl="1"/>
            <a:r>
              <a:rPr lang="zh-CN" altLang="en-US" dirty="0"/>
              <a:t>可以以函数</a:t>
            </a:r>
            <a:r>
              <a:rPr lang="zh-CN" altLang="en-US" dirty="0" smtClean="0"/>
              <a:t>提供（如</a:t>
            </a:r>
            <a:r>
              <a:rPr lang="en-US" altLang="zh-CN" dirty="0"/>
              <a:t>C</a:t>
            </a:r>
            <a:r>
              <a:rPr lang="zh-CN" altLang="en-US" dirty="0"/>
              <a:t>版本</a:t>
            </a:r>
            <a:r>
              <a:rPr lang="en-US" altLang="zh-CN" dirty="0"/>
              <a:t>CGI</a:t>
            </a:r>
            <a:r>
              <a:rPr lang="zh-CN" altLang="en-US" dirty="0"/>
              <a:t>中的</a:t>
            </a:r>
            <a:r>
              <a:rPr lang="en-US" altLang="zh-CN" dirty="0" err="1"/>
              <a:t>getenv</a:t>
            </a:r>
            <a:r>
              <a:rPr lang="zh-CN" altLang="en-US" dirty="0" smtClean="0"/>
              <a:t>函数，或者</a:t>
            </a:r>
            <a:r>
              <a:rPr lang="en-US" altLang="zh-CN" dirty="0"/>
              <a:t>Perl</a:t>
            </a:r>
            <a:r>
              <a:rPr lang="zh-CN" altLang="en-US" dirty="0"/>
              <a:t>版本</a:t>
            </a:r>
            <a:r>
              <a:rPr lang="en-US" altLang="zh-CN" dirty="0"/>
              <a:t>CGI</a:t>
            </a:r>
            <a:r>
              <a:rPr lang="zh-CN" altLang="en-US" dirty="0"/>
              <a:t>中的</a:t>
            </a:r>
            <a:r>
              <a:rPr lang="en-US" altLang="zh-CN" dirty="0" err="1"/>
              <a:t>param</a:t>
            </a:r>
            <a:r>
              <a:rPr lang="zh-CN" altLang="en-US" dirty="0"/>
              <a:t>函数</a:t>
            </a:r>
            <a:r>
              <a:rPr lang="zh-CN" altLang="en-US" dirty="0" smtClean="0"/>
              <a:t>等）；也</a:t>
            </a:r>
            <a:r>
              <a:rPr lang="zh-CN" altLang="en-US" dirty="0"/>
              <a:t>可以以对象方式</a:t>
            </a:r>
            <a:r>
              <a:rPr lang="zh-CN" altLang="en-US" dirty="0" smtClean="0"/>
              <a:t>提供（如</a:t>
            </a:r>
            <a:r>
              <a:rPr lang="en-US" altLang="zh-CN" dirty="0"/>
              <a:t>ASP</a:t>
            </a:r>
            <a:r>
              <a:rPr lang="zh-CN" altLang="en-US" dirty="0"/>
              <a:t>或者</a:t>
            </a:r>
            <a:r>
              <a:rPr lang="en-US" altLang="zh-CN" dirty="0"/>
              <a:t>JSP</a:t>
            </a:r>
            <a:r>
              <a:rPr lang="zh-CN" altLang="en-US" dirty="0"/>
              <a:t>的</a:t>
            </a:r>
            <a:r>
              <a:rPr lang="en-US" altLang="zh-CN" dirty="0"/>
              <a:t>Request</a:t>
            </a:r>
            <a:r>
              <a:rPr lang="zh-CN" altLang="en-US" dirty="0" smtClean="0"/>
              <a:t>对象）；甚至</a:t>
            </a:r>
            <a:r>
              <a:rPr lang="zh-CN" altLang="en-US" dirty="0"/>
              <a:t>可以隐含</a:t>
            </a:r>
            <a:r>
              <a:rPr lang="zh-CN" altLang="en-US" dirty="0" smtClean="0"/>
              <a:t>存在（如</a:t>
            </a:r>
            <a:r>
              <a:rPr lang="en-US" altLang="zh-CN" dirty="0"/>
              <a:t>Python</a:t>
            </a:r>
            <a:r>
              <a:rPr lang="zh-CN" altLang="en-US" dirty="0"/>
              <a:t>中的</a:t>
            </a:r>
            <a:r>
              <a:rPr lang="en-US" altLang="zh-CN" dirty="0" err="1"/>
              <a:t>os</a:t>
            </a:r>
            <a:r>
              <a:rPr lang="zh-CN" altLang="en-US" dirty="0" smtClean="0"/>
              <a:t>对象</a:t>
            </a:r>
            <a:r>
              <a:rPr lang="zh-CN" altLang="en-US" dirty="0"/>
              <a:t>）</a:t>
            </a:r>
            <a:endParaRPr lang="en-US" altLang="zh-CN" dirty="0"/>
          </a:p>
          <a:p>
            <a:pPr lvl="1"/>
            <a:r>
              <a:rPr lang="zh-CN" altLang="en-US" dirty="0"/>
              <a:t>解析结果可以是简单的名值</a:t>
            </a:r>
            <a:r>
              <a:rPr lang="zh-CN" altLang="en-US" dirty="0" smtClean="0"/>
              <a:t>对（如</a:t>
            </a:r>
            <a:r>
              <a:rPr lang="en-US" altLang="zh-CN" dirty="0"/>
              <a:t>Python</a:t>
            </a:r>
            <a:r>
              <a:rPr lang="zh-CN" altLang="en-US" dirty="0"/>
              <a:t>中的</a:t>
            </a:r>
            <a:r>
              <a:rPr lang="en-US" altLang="zh-CN" dirty="0" err="1"/>
              <a:t>os.environ</a:t>
            </a:r>
            <a:r>
              <a:rPr lang="zh-CN" altLang="en-US" dirty="0"/>
              <a:t>数据</a:t>
            </a:r>
            <a:r>
              <a:rPr lang="zh-CN" altLang="en-US" dirty="0" smtClean="0"/>
              <a:t>成员），也</a:t>
            </a:r>
            <a:r>
              <a:rPr lang="zh-CN" altLang="en-US" dirty="0"/>
              <a:t>可以是封装好的</a:t>
            </a:r>
            <a:r>
              <a:rPr lang="zh-CN" altLang="en-US" dirty="0" smtClean="0"/>
              <a:t>对象</a:t>
            </a:r>
            <a:r>
              <a:rPr lang="zh-CN" altLang="en-US" dirty="0"/>
              <a:t>（</a:t>
            </a:r>
            <a:r>
              <a:rPr lang="zh-CN" altLang="en-US" dirty="0" smtClean="0"/>
              <a:t>如</a:t>
            </a:r>
            <a:r>
              <a:rPr lang="en-US" altLang="zh-CN" dirty="0"/>
              <a:t>ASP</a:t>
            </a:r>
            <a:r>
              <a:rPr lang="zh-CN" altLang="en-US" dirty="0"/>
              <a:t>中的</a:t>
            </a:r>
            <a:r>
              <a:rPr lang="en-US" altLang="zh-CN" dirty="0" err="1"/>
              <a:t>Request.QueryString</a:t>
            </a:r>
            <a:r>
              <a:rPr lang="zh-CN" altLang="en-US" dirty="0" smtClean="0"/>
              <a:t>对象</a:t>
            </a:r>
            <a:r>
              <a:rPr lang="zh-CN" altLang="en-US" dirty="0"/>
              <a:t>）</a:t>
            </a:r>
            <a:endParaRPr lang="en-US" altLang="zh-CN" dirty="0"/>
          </a:p>
          <a:p>
            <a:pPr lvl="1"/>
            <a:endParaRPr lang="en-US" altLang="zh-CN" dirty="0"/>
          </a:p>
        </p:txBody>
      </p:sp>
    </p:spTree>
    <p:extLst>
      <p:ext uri="{BB962C8B-B14F-4D97-AF65-F5344CB8AC3E}">
        <p14:creationId xmlns:p14="http://schemas.microsoft.com/office/powerpoint/2010/main" val="29616878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p:txBody>
          <a:bodyPr/>
          <a:lstStyle/>
          <a:p>
            <a:r>
              <a:rPr lang="zh-CN" altLang="en-US"/>
              <a:t>输出信息生成模块</a:t>
            </a:r>
          </a:p>
        </p:txBody>
      </p:sp>
      <p:sp>
        <p:nvSpPr>
          <p:cNvPr id="137523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输出信息生成</a:t>
            </a:r>
            <a:r>
              <a:rPr lang="zh-CN" altLang="en-US" dirty="0" smtClean="0"/>
              <a:t>模块</a:t>
            </a:r>
            <a:r>
              <a:rPr lang="en-US" altLang="zh-CN" dirty="0" smtClean="0"/>
              <a:t> </a:t>
            </a:r>
            <a:endParaRPr lang="en-US" altLang="zh-CN" dirty="0"/>
          </a:p>
          <a:p>
            <a:pPr lvl="1"/>
            <a:r>
              <a:rPr lang="zh-CN" altLang="en-US" dirty="0"/>
              <a:t>用于生成拼装出发送给</a:t>
            </a:r>
            <a:r>
              <a:rPr lang="en-US" altLang="zh-CN" dirty="0" err="1"/>
              <a:t>httpd</a:t>
            </a:r>
            <a:r>
              <a:rPr lang="zh-CN" altLang="en-US" dirty="0"/>
              <a:t>的信息</a:t>
            </a:r>
          </a:p>
          <a:p>
            <a:pPr lvl="1"/>
            <a:r>
              <a:rPr lang="zh-CN" altLang="en-US" dirty="0"/>
              <a:t>可以以函数</a:t>
            </a:r>
            <a:r>
              <a:rPr lang="zh-CN" altLang="en-US" dirty="0" smtClean="0"/>
              <a:t>提供（如</a:t>
            </a:r>
            <a:r>
              <a:rPr lang="en-US" altLang="zh-CN" dirty="0"/>
              <a:t>Perl</a:t>
            </a:r>
            <a:r>
              <a:rPr lang="zh-CN" altLang="en-US" dirty="0"/>
              <a:t>版本</a:t>
            </a:r>
            <a:r>
              <a:rPr lang="en-US" altLang="zh-CN" dirty="0"/>
              <a:t>CGI</a:t>
            </a:r>
            <a:r>
              <a:rPr lang="zh-CN" altLang="en-US" dirty="0"/>
              <a:t>中的或</a:t>
            </a:r>
            <a:r>
              <a:rPr lang="en-US" altLang="zh-CN" dirty="0"/>
              <a:t>Python</a:t>
            </a:r>
            <a:r>
              <a:rPr lang="zh-CN" altLang="en-US" dirty="0"/>
              <a:t>中的</a:t>
            </a:r>
            <a:r>
              <a:rPr lang="en-US" altLang="zh-CN" dirty="0"/>
              <a:t>print</a:t>
            </a:r>
            <a:r>
              <a:rPr lang="zh-CN" altLang="en-US" dirty="0"/>
              <a:t>函数</a:t>
            </a:r>
            <a:r>
              <a:rPr lang="zh-CN" altLang="en-US" dirty="0" smtClean="0"/>
              <a:t>等）；也</a:t>
            </a:r>
            <a:r>
              <a:rPr lang="zh-CN" altLang="en-US" dirty="0"/>
              <a:t>可以以对象方式</a:t>
            </a:r>
            <a:r>
              <a:rPr lang="zh-CN" altLang="en-US" dirty="0" smtClean="0"/>
              <a:t>提供（如</a:t>
            </a:r>
            <a:r>
              <a:rPr lang="en-US" altLang="zh-CN" dirty="0"/>
              <a:t>ASP</a:t>
            </a:r>
            <a:r>
              <a:rPr lang="zh-CN" altLang="en-US" dirty="0"/>
              <a:t>中的</a:t>
            </a:r>
            <a:r>
              <a:rPr lang="en-US" altLang="zh-CN" dirty="0"/>
              <a:t>Response</a:t>
            </a:r>
            <a:r>
              <a:rPr lang="zh-CN" altLang="en-US" dirty="0"/>
              <a:t>对象或者</a:t>
            </a:r>
            <a:r>
              <a:rPr lang="en-US" altLang="zh-CN" dirty="0"/>
              <a:t>JSP</a:t>
            </a:r>
            <a:r>
              <a:rPr lang="zh-CN" altLang="en-US" dirty="0"/>
              <a:t>中的</a:t>
            </a:r>
            <a:r>
              <a:rPr lang="en-US" altLang="zh-CN" dirty="0"/>
              <a:t>out</a:t>
            </a:r>
            <a:r>
              <a:rPr lang="zh-CN" altLang="en-US" dirty="0" smtClean="0"/>
              <a:t>对象</a:t>
            </a:r>
            <a:r>
              <a:rPr lang="zh-CN" altLang="en-US" dirty="0"/>
              <a:t>）</a:t>
            </a:r>
            <a:endParaRPr lang="en-US" altLang="zh-CN" dirty="0"/>
          </a:p>
          <a:p>
            <a:pPr lvl="1"/>
            <a:r>
              <a:rPr lang="zh-CN" altLang="en-US" dirty="0"/>
              <a:t>最终发送信息可以是未封装过的</a:t>
            </a:r>
            <a:r>
              <a:rPr lang="en-US" altLang="zh-CN" dirty="0"/>
              <a:t>HTML</a:t>
            </a:r>
            <a:r>
              <a:rPr lang="zh-CN" altLang="en-US" dirty="0"/>
              <a:t>文件或者是已经封装好的</a:t>
            </a:r>
            <a:r>
              <a:rPr lang="en-US" altLang="zh-CN" dirty="0"/>
              <a:t>HTTP</a:t>
            </a:r>
            <a:r>
              <a:rPr lang="zh-CN" altLang="en-US" dirty="0"/>
              <a:t>响应包</a:t>
            </a:r>
          </a:p>
        </p:txBody>
      </p:sp>
    </p:spTree>
    <p:extLst>
      <p:ext uri="{BB962C8B-B14F-4D97-AF65-F5344CB8AC3E}">
        <p14:creationId xmlns:p14="http://schemas.microsoft.com/office/powerpoint/2010/main" val="31091183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lstStyle/>
          <a:p>
            <a:r>
              <a:rPr lang="zh-CN" altLang="en-US"/>
              <a:t>事务处理模块</a:t>
            </a:r>
          </a:p>
        </p:txBody>
      </p:sp>
      <p:sp>
        <p:nvSpPr>
          <p:cNvPr id="137625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事务处理</a:t>
            </a:r>
            <a:r>
              <a:rPr lang="zh-CN" altLang="en-US" dirty="0" smtClean="0"/>
              <a:t>模块</a:t>
            </a:r>
            <a:r>
              <a:rPr lang="en-US" altLang="zh-CN" dirty="0" smtClean="0"/>
              <a:t> </a:t>
            </a:r>
            <a:endParaRPr lang="en-US" altLang="zh-CN" dirty="0"/>
          </a:p>
          <a:p>
            <a:pPr lvl="1"/>
            <a:r>
              <a:rPr lang="zh-CN" altLang="en-US" dirty="0"/>
              <a:t>真正执行</a:t>
            </a:r>
            <a:r>
              <a:rPr lang="zh-CN" altLang="en-US" dirty="0" smtClean="0"/>
              <a:t>任务，处理</a:t>
            </a:r>
            <a:r>
              <a:rPr lang="zh-CN" altLang="en-US" dirty="0"/>
              <a:t>数据的</a:t>
            </a:r>
            <a:r>
              <a:rPr lang="zh-CN" altLang="en-US" dirty="0" smtClean="0"/>
              <a:t>模块，可以</a:t>
            </a:r>
            <a:r>
              <a:rPr lang="zh-CN" altLang="en-US" dirty="0"/>
              <a:t>是简单的将输入信息加以简单修改甚至不加修改的传递给输出</a:t>
            </a:r>
            <a:r>
              <a:rPr lang="zh-CN" altLang="en-US" dirty="0" smtClean="0"/>
              <a:t>模块，也</a:t>
            </a:r>
            <a:r>
              <a:rPr lang="zh-CN" altLang="en-US" dirty="0"/>
              <a:t>可是是很复杂的与其他</a:t>
            </a:r>
            <a:r>
              <a:rPr lang="zh-CN" altLang="en-US" dirty="0" smtClean="0"/>
              <a:t>系统</a:t>
            </a:r>
            <a:r>
              <a:rPr lang="zh-CN" altLang="en-US" dirty="0"/>
              <a:t>（</a:t>
            </a:r>
            <a:r>
              <a:rPr lang="zh-CN" altLang="en-US" dirty="0" smtClean="0"/>
              <a:t>如数据库）进行</a:t>
            </a:r>
            <a:r>
              <a:rPr lang="zh-CN" altLang="en-US" dirty="0"/>
              <a:t>交互后再将信息传递给输出模块</a:t>
            </a:r>
          </a:p>
          <a:p>
            <a:pPr lvl="1"/>
            <a:r>
              <a:rPr lang="zh-CN" altLang="en-US" dirty="0"/>
              <a:t>一般都是指那些系统事先提供的用于处理某类特定事务函数库或者对象库</a:t>
            </a:r>
          </a:p>
        </p:txBody>
      </p:sp>
    </p:spTree>
    <p:extLst>
      <p:ext uri="{BB962C8B-B14F-4D97-AF65-F5344CB8AC3E}">
        <p14:creationId xmlns:p14="http://schemas.microsoft.com/office/powerpoint/2010/main" val="532549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p:txBody>
          <a:bodyPr/>
          <a:lstStyle/>
          <a:p>
            <a:r>
              <a:rPr lang="zh-CN" altLang="en-US"/>
              <a:t>事务处理模块</a:t>
            </a:r>
          </a:p>
        </p:txBody>
      </p:sp>
      <p:sp>
        <p:nvSpPr>
          <p:cNvPr id="1377283"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事务处理</a:t>
            </a:r>
            <a:r>
              <a:rPr lang="zh-CN" altLang="en-US" dirty="0" smtClean="0"/>
              <a:t>模块</a:t>
            </a:r>
            <a:r>
              <a:rPr lang="en-US" altLang="zh-CN" dirty="0" smtClean="0"/>
              <a:t> </a:t>
            </a:r>
            <a:endParaRPr lang="en-US" altLang="zh-CN" dirty="0"/>
          </a:p>
          <a:p>
            <a:pPr lvl="1"/>
            <a:r>
              <a:rPr lang="zh-CN" altLang="en-US" dirty="0"/>
              <a:t>主要包括以下几类</a:t>
            </a:r>
            <a:r>
              <a:rPr lang="zh-CN" altLang="en-US" dirty="0" smtClean="0"/>
              <a:t>模块</a:t>
            </a:r>
            <a:r>
              <a:rPr lang="en-US" altLang="zh-CN" dirty="0" smtClean="0"/>
              <a:t> </a:t>
            </a:r>
            <a:endParaRPr lang="en-US" altLang="zh-CN" dirty="0"/>
          </a:p>
          <a:p>
            <a:pPr lvl="2"/>
            <a:r>
              <a:rPr lang="en-US" altLang="zh-CN" dirty="0"/>
              <a:t>Web</a:t>
            </a:r>
            <a:r>
              <a:rPr lang="zh-CN" altLang="en-US" dirty="0"/>
              <a:t>状态维护模块</a:t>
            </a:r>
          </a:p>
          <a:p>
            <a:pPr lvl="2"/>
            <a:r>
              <a:rPr lang="zh-CN" altLang="en-US" dirty="0"/>
              <a:t>与数据</a:t>
            </a:r>
            <a:r>
              <a:rPr lang="zh-CN" altLang="en-US" dirty="0" smtClean="0"/>
              <a:t>存储</a:t>
            </a:r>
            <a:r>
              <a:rPr lang="zh-CN" altLang="en-US" dirty="0"/>
              <a:t>（</a:t>
            </a:r>
            <a:r>
              <a:rPr lang="zh-CN" altLang="en-US" dirty="0" smtClean="0"/>
              <a:t>数据库、文件系统、</a:t>
            </a:r>
            <a:r>
              <a:rPr lang="en-US" altLang="zh-CN" dirty="0" smtClean="0"/>
              <a:t>XML</a:t>
            </a:r>
            <a:r>
              <a:rPr lang="zh-CN" altLang="en-US" dirty="0" smtClean="0"/>
              <a:t>等</a:t>
            </a:r>
            <a:r>
              <a:rPr lang="zh-CN" altLang="en-US" dirty="0"/>
              <a:t>）</a:t>
            </a:r>
            <a:r>
              <a:rPr lang="zh-CN" altLang="en-US" dirty="0" smtClean="0"/>
              <a:t>交互</a:t>
            </a:r>
            <a:r>
              <a:rPr lang="zh-CN" altLang="en-US" dirty="0"/>
              <a:t>模块</a:t>
            </a:r>
          </a:p>
          <a:p>
            <a:pPr lvl="2"/>
            <a:r>
              <a:rPr lang="zh-CN" altLang="en-US" dirty="0"/>
              <a:t>与消息</a:t>
            </a:r>
            <a:r>
              <a:rPr lang="zh-CN" altLang="en-US" dirty="0" smtClean="0"/>
              <a:t>队列、</a:t>
            </a:r>
            <a:r>
              <a:rPr lang="en-US" altLang="zh-CN" dirty="0" smtClean="0"/>
              <a:t>mail</a:t>
            </a:r>
            <a:r>
              <a:rPr lang="zh-CN" altLang="en-US" dirty="0"/>
              <a:t>系统等其他系统交互模块</a:t>
            </a:r>
          </a:p>
          <a:p>
            <a:pPr lvl="2"/>
            <a:r>
              <a:rPr lang="zh-CN" altLang="en-US" dirty="0"/>
              <a:t>事务功能模块</a:t>
            </a:r>
          </a:p>
          <a:p>
            <a:pPr lvl="2"/>
            <a:r>
              <a:rPr lang="zh-CN" altLang="en-US" dirty="0"/>
              <a:t>安全功能模块</a:t>
            </a:r>
          </a:p>
        </p:txBody>
      </p:sp>
    </p:spTree>
    <p:extLst>
      <p:ext uri="{BB962C8B-B14F-4D97-AF65-F5344CB8AC3E}">
        <p14:creationId xmlns:p14="http://schemas.microsoft.com/office/powerpoint/2010/main" val="1203636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r>
              <a:rPr lang="zh-CN" altLang="en-US" dirty="0"/>
              <a:t>辅助功能模块</a:t>
            </a:r>
          </a:p>
        </p:txBody>
      </p:sp>
      <p:sp>
        <p:nvSpPr>
          <p:cNvPr id="137830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辅助功能</a:t>
            </a:r>
            <a:r>
              <a:rPr lang="zh-CN" altLang="en-US" dirty="0" smtClean="0"/>
              <a:t>模块</a:t>
            </a:r>
            <a:r>
              <a:rPr lang="en-US" altLang="zh-CN" dirty="0" smtClean="0"/>
              <a:t> </a:t>
            </a:r>
            <a:endParaRPr lang="en-US" altLang="zh-CN" dirty="0"/>
          </a:p>
          <a:p>
            <a:pPr lvl="1"/>
            <a:r>
              <a:rPr lang="zh-CN" altLang="en-US" dirty="0"/>
              <a:t>主要实现一些辅助功能</a:t>
            </a:r>
          </a:p>
          <a:p>
            <a:pPr lvl="1"/>
            <a:r>
              <a:rPr lang="zh-CN" altLang="en-US" dirty="0"/>
              <a:t>主要包括</a:t>
            </a:r>
            <a:r>
              <a:rPr lang="zh-CN" altLang="en-US" dirty="0" smtClean="0"/>
              <a:t>异常处理，错误处理，日志</a:t>
            </a:r>
            <a:r>
              <a:rPr lang="zh-CN" altLang="en-US" dirty="0"/>
              <a:t>功能等模块</a:t>
            </a:r>
          </a:p>
        </p:txBody>
      </p:sp>
    </p:spTree>
    <p:extLst>
      <p:ext uri="{BB962C8B-B14F-4D97-AF65-F5344CB8AC3E}">
        <p14:creationId xmlns:p14="http://schemas.microsoft.com/office/powerpoint/2010/main" val="3148519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a:t>
            </a:r>
            <a:r>
              <a:rPr lang="en-US" altLang="zh-CN" dirty="0"/>
              <a:t>Web</a:t>
            </a:r>
            <a:r>
              <a:rPr lang="zh-CN" altLang="en-US" dirty="0"/>
              <a:t>应用基础功能</a:t>
            </a:r>
          </a:p>
        </p:txBody>
      </p:sp>
      <p:sp>
        <p:nvSpPr>
          <p:cNvPr id="3" name="内容占位符 2"/>
          <p:cNvSpPr>
            <a:spLocks noGrp="1"/>
          </p:cNvSpPr>
          <p:nvPr>
            <p:ph idx="1"/>
          </p:nvPr>
        </p:nvSpPr>
        <p:spPr/>
        <p:txBody>
          <a:bodyPr/>
          <a:lstStyle/>
          <a:p>
            <a:r>
              <a:rPr lang="zh-CN" altLang="en-US" dirty="0" smtClean="0"/>
              <a:t>环境变量取得</a:t>
            </a:r>
            <a:endParaRPr lang="en-US" altLang="zh-CN" dirty="0" smtClean="0"/>
          </a:p>
          <a:p>
            <a:pPr lvl="1"/>
            <a:r>
              <a:rPr lang="zh-CN" altLang="en-US" dirty="0" smtClean="0"/>
              <a:t>服务器环境变量</a:t>
            </a:r>
            <a:endParaRPr lang="en-US" altLang="zh-CN" dirty="0" smtClean="0"/>
          </a:p>
          <a:p>
            <a:pPr lvl="1"/>
            <a:r>
              <a:rPr lang="zh-CN" altLang="en-US" dirty="0" smtClean="0"/>
              <a:t>用户表单数据</a:t>
            </a:r>
            <a:endParaRPr lang="en-US" altLang="zh-CN" dirty="0" smtClean="0"/>
          </a:p>
          <a:p>
            <a:pPr lvl="1"/>
            <a:r>
              <a:rPr lang="en-US" altLang="zh-CN" dirty="0" smtClean="0"/>
              <a:t>Cookie</a:t>
            </a:r>
            <a:r>
              <a:rPr lang="zh-CN" altLang="en-US" dirty="0" smtClean="0"/>
              <a:t>数据</a:t>
            </a:r>
            <a:endParaRPr lang="en-US" altLang="zh-CN" dirty="0" smtClean="0"/>
          </a:p>
          <a:p>
            <a:pPr lvl="1"/>
            <a:r>
              <a:rPr lang="en-US" altLang="zh-CN" dirty="0" smtClean="0"/>
              <a:t>HTTP</a:t>
            </a:r>
            <a:r>
              <a:rPr lang="zh-CN" altLang="en-US" dirty="0" smtClean="0"/>
              <a:t>传输信息</a:t>
            </a:r>
            <a:endParaRPr lang="en-US" altLang="zh-CN" dirty="0" smtClean="0"/>
          </a:p>
          <a:p>
            <a:r>
              <a:rPr lang="zh-CN" altLang="en-US" dirty="0" smtClean="0"/>
              <a:t>响应生成</a:t>
            </a:r>
            <a:endParaRPr lang="en-US" altLang="zh-CN" dirty="0" smtClean="0"/>
          </a:p>
          <a:p>
            <a:pPr lvl="1"/>
            <a:r>
              <a:rPr lang="zh-CN" altLang="en-US" dirty="0" smtClean="0"/>
              <a:t>页面内容</a:t>
            </a:r>
            <a:endParaRPr lang="en-US" altLang="zh-CN" dirty="0" smtClean="0"/>
          </a:p>
          <a:p>
            <a:pPr lvl="1"/>
            <a:r>
              <a:rPr lang="zh-CN" altLang="en-US" dirty="0" smtClean="0"/>
              <a:t>重定向</a:t>
            </a:r>
            <a:endParaRPr lang="zh-CN" altLang="en-US" dirty="0"/>
          </a:p>
        </p:txBody>
      </p:sp>
    </p:spTree>
    <p:extLst>
      <p:ext uri="{BB962C8B-B14F-4D97-AF65-F5344CB8AC3E}">
        <p14:creationId xmlns:p14="http://schemas.microsoft.com/office/powerpoint/2010/main" val="709282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a:t>
            </a:r>
            <a:r>
              <a:rPr lang="en-US" altLang="zh-CN" dirty="0"/>
              <a:t>Web</a:t>
            </a:r>
            <a:r>
              <a:rPr lang="zh-CN" altLang="en-US" dirty="0"/>
              <a:t>应用基础功能</a:t>
            </a:r>
          </a:p>
        </p:txBody>
      </p:sp>
      <p:sp>
        <p:nvSpPr>
          <p:cNvPr id="3" name="内容占位符 2"/>
          <p:cNvSpPr>
            <a:spLocks noGrp="1"/>
          </p:cNvSpPr>
          <p:nvPr>
            <p:ph idx="1"/>
          </p:nvPr>
        </p:nvSpPr>
        <p:spPr/>
        <p:txBody>
          <a:bodyPr/>
          <a:lstStyle/>
          <a:p>
            <a:r>
              <a:rPr lang="zh-CN" altLang="en-US" dirty="0" smtClean="0"/>
              <a:t>状态保持</a:t>
            </a:r>
            <a:endParaRPr lang="en-US" altLang="zh-CN" dirty="0" smtClean="0"/>
          </a:p>
          <a:p>
            <a:pPr lvl="1"/>
            <a:r>
              <a:rPr lang="zh-CN" altLang="en-US" dirty="0" smtClean="0"/>
              <a:t>页面间状态保持</a:t>
            </a:r>
            <a:endParaRPr lang="en-US" altLang="zh-CN" dirty="0" smtClean="0"/>
          </a:p>
          <a:p>
            <a:pPr lvl="1"/>
            <a:r>
              <a:rPr lang="zh-CN" altLang="en-US" dirty="0" smtClean="0"/>
              <a:t>应用内状态保持</a:t>
            </a:r>
            <a:endParaRPr lang="en-US" altLang="zh-CN" dirty="0" smtClean="0"/>
          </a:p>
          <a:p>
            <a:r>
              <a:rPr lang="zh-CN" altLang="en-US" dirty="0" smtClean="0"/>
              <a:t>外部数据访问</a:t>
            </a:r>
            <a:endParaRPr lang="en-US" altLang="zh-CN" dirty="0" smtClean="0"/>
          </a:p>
          <a:p>
            <a:pPr lvl="1"/>
            <a:r>
              <a:rPr lang="zh-CN" altLang="en-US" dirty="0" smtClean="0"/>
              <a:t>文件</a:t>
            </a:r>
            <a:endParaRPr lang="en-US" altLang="zh-CN" dirty="0" smtClean="0"/>
          </a:p>
          <a:p>
            <a:pPr lvl="1"/>
            <a:r>
              <a:rPr lang="zh-CN" altLang="en-US" dirty="0" smtClean="0"/>
              <a:t>数据库</a:t>
            </a:r>
            <a:endParaRPr lang="en-US" altLang="zh-CN" dirty="0" smtClean="0"/>
          </a:p>
          <a:p>
            <a:pPr lvl="1"/>
            <a:r>
              <a:rPr lang="zh-CN" altLang="en-US" dirty="0" smtClean="0"/>
              <a:t>其他应用</a:t>
            </a:r>
            <a:endParaRPr lang="zh-CN" altLang="en-US" dirty="0"/>
          </a:p>
        </p:txBody>
      </p:sp>
    </p:spTree>
    <p:extLst>
      <p:ext uri="{BB962C8B-B14F-4D97-AF65-F5344CB8AC3E}">
        <p14:creationId xmlns:p14="http://schemas.microsoft.com/office/powerpoint/2010/main" val="2978286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服务器端脚本</a:t>
            </a:r>
            <a:endParaRPr lang="zh-CN" altLang="en-US" dirty="0"/>
          </a:p>
        </p:txBody>
      </p:sp>
      <p:sp>
        <p:nvSpPr>
          <p:cNvPr id="3" name="内容占位符 2"/>
          <p:cNvSpPr>
            <a:spLocks noGrp="1"/>
          </p:cNvSpPr>
          <p:nvPr>
            <p:ph idx="1"/>
          </p:nvPr>
        </p:nvSpPr>
        <p:spPr/>
        <p:txBody>
          <a:bodyPr/>
          <a:lstStyle/>
          <a:p>
            <a:r>
              <a:rPr lang="en-US" altLang="zh-CN" dirty="0" smtClean="0"/>
              <a:t>Server side script</a:t>
            </a:r>
          </a:p>
          <a:p>
            <a:r>
              <a:rPr lang="zh-CN" altLang="en-US" dirty="0" smtClean="0"/>
              <a:t>一</a:t>
            </a:r>
            <a:r>
              <a:rPr lang="zh-CN" altLang="en-US" dirty="0"/>
              <a:t>个生成请求资源的独立程序，可作为服务器一部分或者另一个独立进程</a:t>
            </a:r>
            <a:r>
              <a:rPr lang="zh-CN" altLang="en-US" dirty="0" smtClean="0"/>
              <a:t>运行（该</a:t>
            </a:r>
            <a:r>
              <a:rPr lang="zh-CN" altLang="en-US" dirty="0"/>
              <a:t>进程与服务器</a:t>
            </a:r>
            <a:r>
              <a:rPr lang="zh-CN" altLang="en-US" dirty="0" smtClean="0"/>
              <a:t>通信）</a:t>
            </a:r>
            <a:endParaRPr lang="en-US" altLang="zh-CN" dirty="0" smtClean="0"/>
          </a:p>
          <a:p>
            <a:endParaRPr lang="en-US" altLang="zh-CN" dirty="0" smtClean="0"/>
          </a:p>
          <a:p>
            <a:endParaRPr lang="en-US" altLang="zh-CN" dirty="0"/>
          </a:p>
          <a:p>
            <a:endParaRPr lang="zh-CN" altLang="en-US" dirty="0"/>
          </a:p>
        </p:txBody>
      </p:sp>
      <p:sp>
        <p:nvSpPr>
          <p:cNvPr id="4" name="内容占位符 4"/>
          <p:cNvSpPr txBox="1">
            <a:spLocks/>
          </p:cNvSpPr>
          <p:nvPr/>
        </p:nvSpPr>
        <p:spPr bwMode="auto">
          <a:xfrm>
            <a:off x="1122586" y="3606489"/>
            <a:ext cx="3810000" cy="25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r>
              <a:rPr lang="zh-CN" altLang="en-US" kern="0" dirty="0"/>
              <a:t>优点</a:t>
            </a:r>
            <a:r>
              <a:rPr lang="en-US" altLang="zh-CN" kern="0" dirty="0"/>
              <a:t> </a:t>
            </a:r>
          </a:p>
          <a:p>
            <a:pPr lvl="1"/>
            <a:r>
              <a:rPr lang="zh-CN" altLang="en-US" kern="0" dirty="0"/>
              <a:t>几乎可以执行所有功能</a:t>
            </a:r>
          </a:p>
          <a:p>
            <a:pPr lvl="1"/>
            <a:r>
              <a:rPr lang="zh-CN" altLang="en-US" kern="0" dirty="0"/>
              <a:t>编制代码可以优化到不增加系统开销</a:t>
            </a:r>
          </a:p>
          <a:p>
            <a:pPr lvl="1"/>
            <a:r>
              <a:rPr lang="zh-CN" altLang="en-US" kern="0" dirty="0"/>
              <a:t>扩展了</a:t>
            </a:r>
            <a:r>
              <a:rPr lang="en-US" altLang="zh-CN" kern="0" dirty="0"/>
              <a:t>Web</a:t>
            </a:r>
            <a:r>
              <a:rPr lang="zh-CN" altLang="en-US" kern="0" dirty="0"/>
              <a:t>功能</a:t>
            </a:r>
          </a:p>
          <a:p>
            <a:endParaRPr lang="zh-CN" altLang="en-US" kern="0" dirty="0"/>
          </a:p>
        </p:txBody>
      </p:sp>
      <p:sp>
        <p:nvSpPr>
          <p:cNvPr id="5" name="内容占位符 5"/>
          <p:cNvSpPr txBox="1">
            <a:spLocks/>
          </p:cNvSpPr>
          <p:nvPr/>
        </p:nvSpPr>
        <p:spPr>
          <a:xfrm>
            <a:off x="6310709" y="3606489"/>
            <a:ext cx="3810000" cy="2520280"/>
          </a:xfrm>
          <a:prstGeom prst="rect">
            <a:avLst/>
          </a:prstGeom>
        </p:spPr>
        <p:txBody>
          <a:bodyPr/>
          <a:lst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r>
              <a:rPr lang="zh-CN" altLang="en-US" kern="0" dirty="0"/>
              <a:t>缺点</a:t>
            </a:r>
            <a:r>
              <a:rPr lang="en-US" altLang="zh-CN" kern="0" dirty="0"/>
              <a:t> </a:t>
            </a:r>
          </a:p>
          <a:p>
            <a:pPr lvl="1"/>
            <a:r>
              <a:rPr lang="zh-CN" altLang="en-US" kern="0" dirty="0"/>
              <a:t>可能非常消耗服务器资源</a:t>
            </a:r>
          </a:p>
          <a:p>
            <a:pPr lvl="1"/>
            <a:r>
              <a:rPr lang="zh-CN" altLang="en-US" kern="0" dirty="0"/>
              <a:t>可执行管理员想不到的很多功能，具有安全隐患</a:t>
            </a:r>
          </a:p>
          <a:p>
            <a:endParaRPr lang="zh-CN" altLang="en-US" kern="0" dirty="0"/>
          </a:p>
        </p:txBody>
      </p:sp>
    </p:spTree>
    <p:extLst>
      <p:ext uri="{BB962C8B-B14F-4D97-AF65-F5344CB8AC3E}">
        <p14:creationId xmlns:p14="http://schemas.microsoft.com/office/powerpoint/2010/main" val="3376748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服务器端脚本</a:t>
            </a:r>
          </a:p>
        </p:txBody>
      </p:sp>
      <p:sp>
        <p:nvSpPr>
          <p:cNvPr id="3" name="内容占位符 2"/>
          <p:cNvSpPr>
            <a:spLocks noGrp="1"/>
          </p:cNvSpPr>
          <p:nvPr>
            <p:ph idx="1"/>
          </p:nvPr>
        </p:nvSpPr>
        <p:spPr/>
        <p:txBody>
          <a:bodyPr/>
          <a:lstStyle/>
          <a:p>
            <a:r>
              <a:rPr lang="zh-CN" altLang="en-US" dirty="0"/>
              <a:t>解决问题方法</a:t>
            </a:r>
            <a:r>
              <a:rPr lang="en-US" altLang="zh-CN" dirty="0"/>
              <a:t> </a:t>
            </a:r>
          </a:p>
          <a:p>
            <a:pPr lvl="1"/>
            <a:r>
              <a:rPr lang="zh-CN" altLang="en-US" dirty="0"/>
              <a:t>禁用脚本或限制可安装新脚本的用户</a:t>
            </a:r>
          </a:p>
          <a:p>
            <a:pPr lvl="1"/>
            <a:r>
              <a:rPr lang="zh-CN" altLang="en-US" dirty="0"/>
              <a:t>对脚本消耗的处理器和内存资源做限制</a:t>
            </a:r>
          </a:p>
          <a:p>
            <a:pPr lvl="1"/>
            <a:r>
              <a:rPr lang="zh-CN" altLang="en-US" dirty="0"/>
              <a:t>限制脚本访问权限</a:t>
            </a:r>
          </a:p>
          <a:p>
            <a:pPr lvl="1"/>
            <a:r>
              <a:rPr lang="zh-CN" altLang="en-US" dirty="0"/>
              <a:t>对有用户输入脚本做特殊限制</a:t>
            </a:r>
          </a:p>
          <a:p>
            <a:pPr lvl="1"/>
            <a:r>
              <a:rPr lang="en-US" altLang="zh-CN" dirty="0"/>
              <a:t>……</a:t>
            </a:r>
          </a:p>
          <a:p>
            <a:endParaRPr lang="zh-CN" altLang="en-US" dirty="0"/>
          </a:p>
        </p:txBody>
      </p:sp>
    </p:spTree>
    <p:extLst>
      <p:ext uri="{BB962C8B-B14F-4D97-AF65-F5344CB8AC3E}">
        <p14:creationId xmlns:p14="http://schemas.microsoft.com/office/powerpoint/2010/main" val="21130827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20" name="Rectangle 4"/>
          <p:cNvSpPr>
            <a:spLocks noGrp="1" noChangeArrowheads="1"/>
          </p:cNvSpPr>
          <p:nvPr>
            <p:ph type="ctrTitle"/>
          </p:nvPr>
        </p:nvSpPr>
        <p:spPr/>
        <p:txBody>
          <a:bodyPr/>
          <a:lstStyle/>
          <a:p>
            <a:r>
              <a:rPr lang="en-US" altLang="zh-CN" dirty="0"/>
              <a:t>Part </a:t>
            </a:r>
            <a:r>
              <a:rPr lang="en-US" altLang="zh-CN" dirty="0" smtClean="0"/>
              <a:t>I</a:t>
            </a:r>
            <a:endParaRPr lang="en-US" altLang="zh-CN" dirty="0"/>
          </a:p>
        </p:txBody>
      </p:sp>
      <p:sp>
        <p:nvSpPr>
          <p:cNvPr id="136602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服务器概述</a:t>
            </a:r>
            <a:endParaRPr lang="zh-CN" altLang="en-US" dirty="0"/>
          </a:p>
        </p:txBody>
      </p:sp>
    </p:spTree>
    <p:extLst>
      <p:ext uri="{BB962C8B-B14F-4D97-AF65-F5344CB8AC3E}">
        <p14:creationId xmlns:p14="http://schemas.microsoft.com/office/powerpoint/2010/main" val="3307789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2"/>
          <p:cNvSpPr>
            <a:spLocks noGrp="1" noChangeArrowheads="1"/>
          </p:cNvSpPr>
          <p:nvPr>
            <p:ph type="title"/>
          </p:nvPr>
        </p:nvSpPr>
        <p:spPr/>
        <p:txBody>
          <a:bodyPr/>
          <a:lstStyle/>
          <a:p>
            <a:r>
              <a:rPr lang="zh-CN" altLang="en-US" dirty="0"/>
              <a:t>服务器端脚本</a:t>
            </a:r>
          </a:p>
        </p:txBody>
      </p:sp>
      <p:sp>
        <p:nvSpPr>
          <p:cNvPr id="138649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与在浏览器中下载程序并执行方式</a:t>
            </a:r>
            <a:r>
              <a:rPr lang="zh-CN" altLang="en-US" dirty="0" smtClean="0"/>
              <a:t>区别</a:t>
            </a:r>
            <a:r>
              <a:rPr lang="en-US" altLang="zh-CN" dirty="0" smtClean="0"/>
              <a:t> </a:t>
            </a:r>
            <a:endParaRPr lang="en-US" altLang="zh-CN" dirty="0"/>
          </a:p>
          <a:p>
            <a:pPr lvl="1"/>
            <a:r>
              <a:rPr lang="zh-CN" altLang="en-US" dirty="0"/>
              <a:t>浏览器中较合适运行与用户交互的程序</a:t>
            </a:r>
          </a:p>
          <a:p>
            <a:pPr lvl="1"/>
            <a:r>
              <a:rPr lang="zh-CN" altLang="en-US" dirty="0"/>
              <a:t>服务器端可以访问到一些浏览器无法访问的信息</a:t>
            </a:r>
          </a:p>
          <a:p>
            <a:pPr lvl="1"/>
            <a:r>
              <a:rPr lang="zh-CN" altLang="en-US" dirty="0"/>
              <a:t>可保证软件和原始数据的专用性</a:t>
            </a:r>
          </a:p>
          <a:p>
            <a:pPr lvl="2"/>
            <a:r>
              <a:rPr lang="zh-CN" altLang="en-US" dirty="0"/>
              <a:t>程序可随时升级</a:t>
            </a:r>
          </a:p>
          <a:p>
            <a:pPr lvl="2"/>
            <a:r>
              <a:rPr lang="zh-CN" altLang="en-US" dirty="0"/>
              <a:t>数据可随时</a:t>
            </a:r>
            <a:r>
              <a:rPr lang="zh-CN" altLang="en-US" dirty="0" smtClean="0"/>
              <a:t>修改</a:t>
            </a:r>
            <a:endParaRPr lang="en-US" altLang="zh-CN" dirty="0" smtClean="0"/>
          </a:p>
          <a:p>
            <a:endParaRPr lang="zh-CN" altLang="en-US" dirty="0"/>
          </a:p>
        </p:txBody>
      </p:sp>
    </p:spTree>
    <p:extLst>
      <p:ext uri="{BB962C8B-B14F-4D97-AF65-F5344CB8AC3E}">
        <p14:creationId xmlns:p14="http://schemas.microsoft.com/office/powerpoint/2010/main" val="4057634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Rectangle 2"/>
          <p:cNvSpPr>
            <a:spLocks noGrp="1" noChangeArrowheads="1"/>
          </p:cNvSpPr>
          <p:nvPr>
            <p:ph type="title"/>
          </p:nvPr>
        </p:nvSpPr>
        <p:spPr/>
        <p:txBody>
          <a:bodyPr/>
          <a:lstStyle/>
          <a:p>
            <a:r>
              <a:rPr lang="zh-CN" altLang="en-US" dirty="0"/>
              <a:t>服务器端脚本</a:t>
            </a:r>
          </a:p>
        </p:txBody>
      </p:sp>
      <p:sp>
        <p:nvSpPr>
          <p:cNvPr id="13854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与允许用户登录到服务器运行程序方式的</a:t>
            </a:r>
            <a:r>
              <a:rPr lang="zh-CN" altLang="en-US" dirty="0" smtClean="0"/>
              <a:t>区别</a:t>
            </a:r>
            <a:r>
              <a:rPr lang="en-US" altLang="zh-CN" dirty="0" smtClean="0"/>
              <a:t> </a:t>
            </a:r>
            <a:endParaRPr lang="en-US" altLang="zh-CN" dirty="0"/>
          </a:p>
          <a:p>
            <a:pPr lvl="1"/>
            <a:r>
              <a:rPr lang="zh-CN" altLang="en-US" dirty="0"/>
              <a:t>用户不直接访问</a:t>
            </a:r>
            <a:r>
              <a:rPr lang="zh-CN" altLang="en-US" dirty="0" smtClean="0"/>
              <a:t>服务器，而是</a:t>
            </a:r>
            <a:r>
              <a:rPr lang="zh-CN" altLang="en-US" dirty="0"/>
              <a:t>在</a:t>
            </a:r>
            <a:r>
              <a:rPr lang="en-US" altLang="zh-CN" dirty="0"/>
              <a:t>HTTP</a:t>
            </a:r>
            <a:r>
              <a:rPr lang="zh-CN" altLang="en-US" dirty="0"/>
              <a:t>请求消息中指定期望脚本及其参数</a:t>
            </a:r>
          </a:p>
          <a:p>
            <a:pPr lvl="1"/>
            <a:r>
              <a:rPr lang="zh-CN" altLang="en-US" dirty="0"/>
              <a:t>脚本以</a:t>
            </a:r>
            <a:r>
              <a:rPr lang="en-US" altLang="zh-CN" dirty="0"/>
              <a:t>Web</a:t>
            </a:r>
            <a:r>
              <a:rPr lang="zh-CN" altLang="en-US" dirty="0"/>
              <a:t>浏览器可解释的格式产生输出</a:t>
            </a:r>
          </a:p>
          <a:p>
            <a:pPr lvl="1"/>
            <a:r>
              <a:rPr lang="zh-CN" altLang="en-US" dirty="0"/>
              <a:t>从客户机和用户角度</a:t>
            </a:r>
            <a:r>
              <a:rPr lang="zh-CN" altLang="en-US" dirty="0" smtClean="0"/>
              <a:t>看，这些</a:t>
            </a:r>
            <a:r>
              <a:rPr lang="zh-CN" altLang="en-US" dirty="0"/>
              <a:t>动态生成响应与静态资源没有区别</a:t>
            </a:r>
            <a:r>
              <a:rPr lang="en-US" altLang="zh-CN" dirty="0"/>
              <a:t>(</a:t>
            </a:r>
            <a:r>
              <a:rPr lang="zh-CN" altLang="en-US" dirty="0"/>
              <a:t>除了可能引入附加等待时间</a:t>
            </a:r>
            <a:r>
              <a:rPr lang="en-US" altLang="zh-CN" dirty="0"/>
              <a:t>)</a:t>
            </a:r>
          </a:p>
        </p:txBody>
      </p:sp>
    </p:spTree>
    <p:extLst>
      <p:ext uri="{BB962C8B-B14F-4D97-AF65-F5344CB8AC3E}">
        <p14:creationId xmlns:p14="http://schemas.microsoft.com/office/powerpoint/2010/main" val="38178254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服务器端脚本</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68215" y="1905000"/>
            <a:ext cx="4560370" cy="4114800"/>
          </a:xfrm>
        </p:spPr>
      </p:pic>
    </p:spTree>
    <p:extLst>
      <p:ext uri="{BB962C8B-B14F-4D97-AF65-F5344CB8AC3E}">
        <p14:creationId xmlns:p14="http://schemas.microsoft.com/office/powerpoint/2010/main" val="1765563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服务器</a:t>
            </a:r>
            <a:r>
              <a:rPr lang="zh-CN" altLang="en-US" dirty="0" smtClean="0"/>
              <a:t>端技术</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8361" y="1905000"/>
            <a:ext cx="7400078" cy="4114800"/>
          </a:xfrm>
        </p:spPr>
      </p:pic>
    </p:spTree>
    <p:extLst>
      <p:ext uri="{BB962C8B-B14F-4D97-AF65-F5344CB8AC3E}">
        <p14:creationId xmlns:p14="http://schemas.microsoft.com/office/powerpoint/2010/main" val="40134457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常见服务器端技术</a:t>
            </a:r>
          </a:p>
        </p:txBody>
      </p:sp>
      <p:sp>
        <p:nvSpPr>
          <p:cNvPr id="3" name="内容占位符 2"/>
          <p:cNvSpPr>
            <a:spLocks noGrp="1"/>
          </p:cNvSpPr>
          <p:nvPr>
            <p:ph idx="1"/>
          </p:nvPr>
        </p:nvSpPr>
        <p:spPr/>
        <p:txBody>
          <a:bodyPr/>
          <a:lstStyle/>
          <a:p>
            <a:r>
              <a:rPr lang="en-US" altLang="zh-CN" dirty="0" smtClean="0"/>
              <a:t>SSI</a:t>
            </a:r>
          </a:p>
          <a:p>
            <a:r>
              <a:rPr lang="en-US" altLang="zh-CN" dirty="0" smtClean="0"/>
              <a:t>CGI/</a:t>
            </a:r>
            <a:r>
              <a:rPr lang="en-US" altLang="zh-CN" dirty="0" err="1" smtClean="0"/>
              <a:t>WinCGI</a:t>
            </a:r>
            <a:r>
              <a:rPr lang="en-US" altLang="zh-CN" dirty="0" smtClean="0"/>
              <a:t>/Fast CGI</a:t>
            </a:r>
          </a:p>
          <a:p>
            <a:r>
              <a:rPr lang="en-US" altLang="zh-CN" dirty="0" smtClean="0"/>
              <a:t>ISAPI/NSAPI/WSAPI/</a:t>
            </a:r>
            <a:r>
              <a:rPr lang="en-US" altLang="zh-CN" dirty="0" err="1" smtClean="0"/>
              <a:t>Apache_mod</a:t>
            </a:r>
            <a:endParaRPr lang="en-US" altLang="zh-CN" dirty="0" smtClean="0"/>
          </a:p>
          <a:p>
            <a:r>
              <a:rPr lang="en-US" altLang="zh-CN" dirty="0" smtClean="0"/>
              <a:t>ASP/PHP</a:t>
            </a:r>
          </a:p>
          <a:p>
            <a:r>
              <a:rPr lang="en-US" altLang="zh-CN" dirty="0" smtClean="0"/>
              <a:t>.NET/Java EE</a:t>
            </a:r>
          </a:p>
          <a:p>
            <a:r>
              <a:rPr lang="en-US" altLang="zh-CN" dirty="0" smtClean="0"/>
              <a:t>SSH/</a:t>
            </a:r>
            <a:r>
              <a:rPr lang="en-US" altLang="zh-CN" dirty="0" err="1" smtClean="0"/>
              <a:t>Zend</a:t>
            </a:r>
            <a:r>
              <a:rPr lang="zh-CN" altLang="en-US" dirty="0" smtClean="0"/>
              <a:t>（</a:t>
            </a:r>
            <a:r>
              <a:rPr lang="en-US" altLang="zh-CN" dirty="0" err="1" smtClean="0"/>
              <a:t>Laravel</a:t>
            </a:r>
            <a:r>
              <a:rPr lang="zh-CN" altLang="en-US" dirty="0" smtClean="0"/>
              <a:t>）</a:t>
            </a:r>
            <a:r>
              <a:rPr lang="en-US" altLang="zh-CN" dirty="0" smtClean="0"/>
              <a:t>/</a:t>
            </a:r>
            <a:r>
              <a:rPr lang="en-US" altLang="zh-CN" dirty="0" err="1" smtClean="0"/>
              <a:t>Zope</a:t>
            </a:r>
            <a:r>
              <a:rPr lang="zh-CN" altLang="en-US" dirty="0" smtClean="0"/>
              <a:t>（</a:t>
            </a:r>
            <a:r>
              <a:rPr lang="en-US" altLang="zh-CN" dirty="0" err="1"/>
              <a:t>django</a:t>
            </a:r>
            <a:r>
              <a:rPr lang="zh-CN" altLang="en-US" dirty="0" smtClean="0"/>
              <a:t>）</a:t>
            </a:r>
            <a:r>
              <a:rPr lang="en-US" altLang="zh-CN" dirty="0" smtClean="0"/>
              <a:t>/</a:t>
            </a:r>
            <a:r>
              <a:rPr lang="en-US" altLang="zh-CN" dirty="0" err="1" smtClean="0"/>
              <a:t>RoR</a:t>
            </a:r>
            <a:endParaRPr lang="zh-CN" altLang="en-US" dirty="0"/>
          </a:p>
        </p:txBody>
      </p:sp>
    </p:spTree>
    <p:extLst>
      <p:ext uri="{BB962C8B-B14F-4D97-AF65-F5344CB8AC3E}">
        <p14:creationId xmlns:p14="http://schemas.microsoft.com/office/powerpoint/2010/main" val="25319775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常见服务器端技术</a:t>
            </a:r>
            <a:r>
              <a:rPr lang="zh-CN" altLang="en-US" dirty="0" smtClean="0"/>
              <a:t>对比</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638818111"/>
              </p:ext>
            </p:extLst>
          </p:nvPr>
        </p:nvGraphicFramePr>
        <p:xfrm>
          <a:off x="2279576" y="1556792"/>
          <a:ext cx="7772400" cy="5212080"/>
        </p:xfrm>
        <a:graphic>
          <a:graphicData uri="http://schemas.openxmlformats.org/drawingml/2006/table">
            <a:tbl>
              <a:tblPr firstRow="1" bandRow="1">
                <a:tableStyleId>{073A0DAA-6AF3-43AB-8588-CEC1D06C72B9}</a:tableStyleId>
              </a:tblPr>
              <a:tblGrid>
                <a:gridCol w="1285528">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281558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70840">
                <a:tc>
                  <a:txBody>
                    <a:bodyPr/>
                    <a:lstStyle/>
                    <a:p>
                      <a:pPr algn="ctr"/>
                      <a:endParaRPr lang="zh-CN" altLang="en-US" sz="2400" dirty="0"/>
                    </a:p>
                  </a:txBody>
                  <a:tcPr anchor="ctr"/>
                </a:tc>
                <a:tc>
                  <a:txBody>
                    <a:bodyPr/>
                    <a:lstStyle/>
                    <a:p>
                      <a:pPr algn="ctr"/>
                      <a:r>
                        <a:rPr lang="zh-CN" altLang="en-US" sz="2400" dirty="0" smtClean="0"/>
                        <a:t>混合</a:t>
                      </a:r>
                      <a:r>
                        <a:rPr lang="en-US" altLang="zh-CN" sz="2400" dirty="0" smtClean="0"/>
                        <a:t>HTML</a:t>
                      </a:r>
                      <a:endParaRPr lang="zh-CN" altLang="en-US" sz="2400" dirty="0"/>
                    </a:p>
                  </a:txBody>
                  <a:tcPr anchor="ctr"/>
                </a:tc>
                <a:tc>
                  <a:txBody>
                    <a:bodyPr/>
                    <a:lstStyle/>
                    <a:p>
                      <a:pPr algn="ctr"/>
                      <a:r>
                        <a:rPr lang="zh-CN" altLang="en-US" sz="2400" dirty="0" smtClean="0"/>
                        <a:t>适用语言</a:t>
                      </a:r>
                      <a:endParaRPr lang="zh-CN" altLang="en-US" sz="2400" dirty="0"/>
                    </a:p>
                  </a:txBody>
                  <a:tcPr anchor="ctr"/>
                </a:tc>
                <a:tc>
                  <a:txBody>
                    <a:bodyPr/>
                    <a:lstStyle/>
                    <a:p>
                      <a:pPr algn="ctr"/>
                      <a:r>
                        <a:rPr lang="zh-CN" altLang="en-US" sz="2400" dirty="0" smtClean="0"/>
                        <a:t>适用平台</a:t>
                      </a:r>
                      <a:endParaRPr lang="zh-CN" altLang="en-US" sz="2400" dirty="0"/>
                    </a:p>
                  </a:txBody>
                  <a:tcPr anchor="ctr"/>
                </a:tc>
                <a:extLst>
                  <a:ext uri="{0D108BD9-81ED-4DB2-BD59-A6C34878D82A}">
                    <a16:rowId xmlns:a16="http://schemas.microsoft.com/office/drawing/2014/main" val="10000"/>
                  </a:ext>
                </a:extLst>
              </a:tr>
              <a:tr h="370840">
                <a:tc>
                  <a:txBody>
                    <a:bodyPr/>
                    <a:lstStyle/>
                    <a:p>
                      <a:pPr algn="ctr"/>
                      <a:r>
                        <a:rPr lang="en-US" altLang="zh-CN" sz="2400" dirty="0" smtClean="0"/>
                        <a:t>CGI</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zh-CN" altLang="en-US" sz="2400" dirty="0" smtClean="0"/>
                        <a:t>几乎任何语言</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1"/>
                  </a:ext>
                </a:extLst>
              </a:tr>
              <a:tr h="370840">
                <a:tc>
                  <a:txBody>
                    <a:bodyPr/>
                    <a:lstStyle/>
                    <a:p>
                      <a:pPr algn="ctr"/>
                      <a:r>
                        <a:rPr lang="en-US" altLang="zh-CN" sz="2400" dirty="0" smtClean="0"/>
                        <a:t>ISAPI</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zh-CN" altLang="en-US" sz="2400" dirty="0" smtClean="0"/>
                        <a:t>几乎任何语言</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2"/>
                  </a:ext>
                </a:extLst>
              </a:tr>
              <a:tr h="370840">
                <a:tc>
                  <a:txBody>
                    <a:bodyPr/>
                    <a:lstStyle/>
                    <a:p>
                      <a:pPr algn="ctr"/>
                      <a:r>
                        <a:rPr lang="en-US" altLang="zh-CN" sz="2400" dirty="0" smtClean="0"/>
                        <a:t>ASP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VBScript</a:t>
                      </a:r>
                      <a:r>
                        <a:rPr lang="zh-CN" altLang="en-US" sz="2400" dirty="0" smtClean="0"/>
                        <a:t>、</a:t>
                      </a:r>
                      <a:r>
                        <a:rPr lang="en-US" altLang="zh-CN" sz="2400" dirty="0" smtClean="0"/>
                        <a:t>Jscript</a:t>
                      </a:r>
                      <a:r>
                        <a:rPr lang="zh-CN" altLang="en-US" sz="2400" dirty="0" smtClean="0"/>
                        <a:t>、</a:t>
                      </a:r>
                      <a:r>
                        <a:rPr lang="en-US" altLang="zh-CN" sz="2400" dirty="0" smtClean="0"/>
                        <a:t> </a:t>
                      </a:r>
                      <a:r>
                        <a:rPr lang="en-US" altLang="zh-CN" sz="2400" dirty="0" err="1" smtClean="0"/>
                        <a:t>PerlScript</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3"/>
                  </a:ext>
                </a:extLst>
              </a:tr>
              <a:tr h="370840">
                <a:tc>
                  <a:txBody>
                    <a:bodyPr/>
                    <a:lstStyle/>
                    <a:p>
                      <a:pPr algn="ctr"/>
                      <a:r>
                        <a:rPr lang="en-US" altLang="zh-CN" sz="2400" dirty="0" smtClean="0"/>
                        <a:t>.NET</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C#</a:t>
                      </a:r>
                      <a:r>
                        <a:rPr lang="zh-CN" altLang="en-US" sz="2400" dirty="0" smtClean="0"/>
                        <a:t>、</a:t>
                      </a:r>
                      <a:r>
                        <a:rPr lang="en-US" altLang="zh-CN" sz="2400" dirty="0" smtClean="0"/>
                        <a:t>VB.NET</a:t>
                      </a:r>
                      <a:r>
                        <a:rPr lang="zh-CN" altLang="en-US" sz="2400" dirty="0" smtClean="0"/>
                        <a:t>、理论上任何语言</a:t>
                      </a:r>
                      <a:endParaRPr lang="zh-CN" altLang="en-US" sz="2400" dirty="0"/>
                    </a:p>
                  </a:txBody>
                  <a:tcPr anchor="ctr"/>
                </a:tc>
                <a:tc>
                  <a:txBody>
                    <a:bodyPr/>
                    <a:lstStyle/>
                    <a:p>
                      <a:pPr algn="ctr"/>
                      <a:r>
                        <a:rPr lang="en-US" altLang="zh-CN" sz="2400" dirty="0" smtClean="0"/>
                        <a:t>Windows*</a:t>
                      </a:r>
                      <a:endParaRPr lang="zh-CN" altLang="en-US" sz="2400" dirty="0"/>
                    </a:p>
                  </a:txBody>
                  <a:tcPr anchor="ctr"/>
                </a:tc>
                <a:extLst>
                  <a:ext uri="{0D108BD9-81ED-4DB2-BD59-A6C34878D82A}">
                    <a16:rowId xmlns:a16="http://schemas.microsoft.com/office/drawing/2014/main" val="10004"/>
                  </a:ext>
                </a:extLst>
              </a:tr>
              <a:tr h="370840">
                <a:tc>
                  <a:txBody>
                    <a:bodyPr/>
                    <a:lstStyle/>
                    <a:p>
                      <a:pPr algn="ctr"/>
                      <a:r>
                        <a:rPr lang="en-US" altLang="zh-CN" sz="2400" dirty="0" smtClean="0"/>
                        <a:t>Servlet</a:t>
                      </a:r>
                      <a:endParaRPr lang="zh-CN" altLang="en-US" sz="2400" dirty="0"/>
                    </a:p>
                  </a:txBody>
                  <a:tcPr anchor="ctr"/>
                </a:tc>
                <a:tc>
                  <a:txBody>
                    <a:bodyPr/>
                    <a:lstStyle/>
                    <a:p>
                      <a:pPr algn="ctr"/>
                      <a:r>
                        <a:rPr lang="zh-CN" altLang="en-US" sz="2400" dirty="0" smtClean="0"/>
                        <a:t>否</a:t>
                      </a:r>
                      <a:endParaRPr lang="zh-CN" altLang="en-US" sz="2400" dirty="0"/>
                    </a:p>
                  </a:txBody>
                  <a:tcPr anchor="ctr"/>
                </a:tc>
                <a:tc>
                  <a:txBody>
                    <a:bodyPr/>
                    <a:lstStyle/>
                    <a:p>
                      <a:pPr algn="ctr"/>
                      <a:r>
                        <a:rPr lang="en-US" altLang="zh-CN" sz="2400" dirty="0" smtClean="0"/>
                        <a:t>Java</a:t>
                      </a:r>
                      <a:r>
                        <a:rPr lang="zh-CN" altLang="en-US" sz="2400" dirty="0" smtClean="0"/>
                        <a:t>，</a:t>
                      </a:r>
                      <a:r>
                        <a:rPr lang="en-US" altLang="zh-CN" sz="2400" dirty="0" smtClean="0"/>
                        <a:t> </a:t>
                      </a:r>
                      <a:r>
                        <a:rPr lang="zh-CN" altLang="en-US" sz="2400" dirty="0" smtClean="0"/>
                        <a:t>可扩充为其他语言</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5"/>
                  </a:ext>
                </a:extLst>
              </a:tr>
              <a:tr h="370840">
                <a:tc>
                  <a:txBody>
                    <a:bodyPr/>
                    <a:lstStyle/>
                    <a:p>
                      <a:pPr algn="ctr"/>
                      <a:r>
                        <a:rPr lang="en-US" altLang="zh-CN" sz="2400" dirty="0" smtClean="0"/>
                        <a:t>JSP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zh-CN" altLang="en-US" sz="2400" dirty="0" smtClean="0"/>
                        <a:t>同上</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6"/>
                  </a:ext>
                </a:extLst>
              </a:tr>
              <a:tr h="370840">
                <a:tc>
                  <a:txBody>
                    <a:bodyPr/>
                    <a:lstStyle/>
                    <a:p>
                      <a:pPr algn="ctr"/>
                      <a:r>
                        <a:rPr lang="en-US" altLang="zh-CN" sz="2400" dirty="0" smtClean="0"/>
                        <a:t>PHP</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PHP</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7"/>
                  </a:ext>
                </a:extLst>
              </a:tr>
              <a:tr h="370840">
                <a:tc>
                  <a:txBody>
                    <a:bodyPr/>
                    <a:lstStyle/>
                    <a:p>
                      <a:pPr algn="ctr"/>
                      <a:r>
                        <a:rPr lang="en-US" altLang="zh-CN" sz="2400" dirty="0" smtClean="0"/>
                        <a:t>Ruby</a:t>
                      </a:r>
                      <a:endParaRPr lang="zh-CN" altLang="en-US" sz="2400" dirty="0"/>
                    </a:p>
                  </a:txBody>
                  <a:tcPr anchor="ctr"/>
                </a:tc>
                <a:tc>
                  <a:txBody>
                    <a:bodyPr/>
                    <a:lstStyle/>
                    <a:p>
                      <a:pPr algn="ctr"/>
                      <a:r>
                        <a:rPr lang="zh-CN" altLang="en-US" sz="2400" dirty="0" smtClean="0"/>
                        <a:t>可</a:t>
                      </a:r>
                      <a:endParaRPr lang="zh-CN" altLang="en-US" sz="2400" dirty="0"/>
                    </a:p>
                  </a:txBody>
                  <a:tcPr anchor="ctr"/>
                </a:tc>
                <a:tc>
                  <a:txBody>
                    <a:bodyPr/>
                    <a:lstStyle/>
                    <a:p>
                      <a:pPr algn="ctr"/>
                      <a:r>
                        <a:rPr lang="en-US" altLang="zh-CN" sz="2400" dirty="0" smtClean="0"/>
                        <a:t>Ruby</a:t>
                      </a:r>
                      <a:endParaRPr lang="zh-CN" altLang="en-US" sz="2400" dirty="0"/>
                    </a:p>
                  </a:txBody>
                  <a:tcPr anchor="ctr"/>
                </a:tc>
                <a:tc>
                  <a:txBody>
                    <a:bodyPr/>
                    <a:lstStyle/>
                    <a:p>
                      <a:pPr algn="ctr"/>
                      <a:r>
                        <a:rPr lang="zh-CN" altLang="en-US" sz="2400" dirty="0" smtClean="0"/>
                        <a:t>任何平台</a:t>
                      </a:r>
                      <a:endParaRPr lang="zh-CN" altLang="en-US" sz="2400" dirty="0"/>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44837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常见服务器端</a:t>
            </a:r>
            <a:r>
              <a:rPr lang="zh-CN" altLang="en-US" dirty="0" smtClean="0"/>
              <a:t>技术市场份额</a:t>
            </a:r>
            <a:endParaRPr lang="zh-CN" altLang="en-US" dirty="0"/>
          </a:p>
        </p:txBody>
      </p:sp>
      <p:pic>
        <p:nvPicPr>
          <p:cNvPr id="5" name="内容占位符 4"/>
          <p:cNvPicPr>
            <a:picLocks noGrp="1" noChangeAspect="1"/>
          </p:cNvPicPr>
          <p:nvPr>
            <p:ph idx="1"/>
          </p:nvPr>
        </p:nvPicPr>
        <p:blipFill>
          <a:blip r:embed="rId2"/>
          <a:stretch>
            <a:fillRect/>
          </a:stretch>
        </p:blipFill>
        <p:spPr>
          <a:xfrm>
            <a:off x="2458453" y="1905000"/>
            <a:ext cx="7579894" cy="4114800"/>
          </a:xfrm>
          <a:prstGeom prst="rect">
            <a:avLst/>
          </a:prstGeom>
        </p:spPr>
      </p:pic>
    </p:spTree>
    <p:extLst>
      <p:ext uri="{BB962C8B-B14F-4D97-AF65-F5344CB8AC3E}">
        <p14:creationId xmlns:p14="http://schemas.microsoft.com/office/powerpoint/2010/main" val="35144390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概述</a:t>
            </a:r>
            <a:endParaRPr lang="en-US" altLang="zh-CN" dirty="0"/>
          </a:p>
        </p:txBody>
      </p:sp>
    </p:spTree>
    <p:extLst>
      <p:ext uri="{BB962C8B-B14F-4D97-AF65-F5344CB8AC3E}">
        <p14:creationId xmlns:p14="http://schemas.microsoft.com/office/powerpoint/2010/main" val="39457975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Rectangle 2"/>
          <p:cNvSpPr>
            <a:spLocks noGrp="1" noChangeArrowheads="1"/>
          </p:cNvSpPr>
          <p:nvPr>
            <p:ph type="title"/>
          </p:nvPr>
        </p:nvSpPr>
        <p:spPr/>
        <p:txBody>
          <a:bodyPr/>
          <a:lstStyle/>
          <a:p>
            <a:r>
              <a:rPr lang="en-US" altLang="zh-CN" dirty="0"/>
              <a:t>PHP</a:t>
            </a:r>
            <a:r>
              <a:rPr lang="zh-CN" altLang="en-US" dirty="0"/>
              <a:t>简介</a:t>
            </a:r>
          </a:p>
        </p:txBody>
      </p:sp>
      <p:sp>
        <p:nvSpPr>
          <p:cNvPr id="1554435" name="Rectangle 3" descr="Rectangle: Click to edit Master text styles&#10;Second level&#10;Third level&#10;Fourth level&#10;Fifth level"/>
          <p:cNvSpPr>
            <a:spLocks noGrp="1" noChangeArrowheads="1"/>
          </p:cNvSpPr>
          <p:nvPr>
            <p:ph idx="1"/>
          </p:nvPr>
        </p:nvSpPr>
        <p:spPr/>
        <p:txBody>
          <a:bodyPr/>
          <a:lstStyle/>
          <a:p>
            <a:r>
              <a:rPr lang="zh-CN" altLang="en-US" dirty="0"/>
              <a:t>早先是</a:t>
            </a:r>
            <a:r>
              <a:rPr lang="en-US" altLang="zh-CN" dirty="0"/>
              <a:t>Personal Home Page Tools</a:t>
            </a:r>
            <a:r>
              <a:rPr lang="zh-CN" altLang="en-US" dirty="0" smtClean="0"/>
              <a:t>缩写</a:t>
            </a:r>
            <a:r>
              <a:rPr lang="zh-CN" altLang="en-US" dirty="0"/>
              <a:t>，</a:t>
            </a:r>
            <a:r>
              <a:rPr lang="zh-CN" altLang="en-US" dirty="0" smtClean="0"/>
              <a:t>现在</a:t>
            </a:r>
            <a:r>
              <a:rPr lang="zh-CN" altLang="en-US" dirty="0"/>
              <a:t>为</a:t>
            </a:r>
            <a:r>
              <a:rPr lang="en-US" altLang="zh-CN" dirty="0"/>
              <a:t>PHP Hypertext Preprocessor</a:t>
            </a:r>
            <a:r>
              <a:rPr lang="zh-CN" altLang="en-US" dirty="0"/>
              <a:t>的缩写</a:t>
            </a:r>
          </a:p>
          <a:p>
            <a:pPr lvl="1"/>
            <a:r>
              <a:rPr lang="en-US" altLang="zh-CN" dirty="0" smtClean="0"/>
              <a:t>1995 </a:t>
            </a:r>
            <a:r>
              <a:rPr lang="en-US" altLang="zh-CN" dirty="0" err="1"/>
              <a:t>Rasmus</a:t>
            </a:r>
            <a:r>
              <a:rPr lang="en-US" altLang="zh-CN" dirty="0"/>
              <a:t> </a:t>
            </a:r>
            <a:r>
              <a:rPr lang="en-US" altLang="zh-CN" dirty="0" err="1"/>
              <a:t>Lerdorf</a:t>
            </a:r>
            <a:r>
              <a:rPr lang="en-US" altLang="zh-CN" dirty="0"/>
              <a:t> </a:t>
            </a:r>
            <a:r>
              <a:rPr lang="en-US" altLang="zh-CN" dirty="0" smtClean="0"/>
              <a:t>PHP/FI 1</a:t>
            </a:r>
            <a:endParaRPr lang="en-US" altLang="zh-CN" dirty="0"/>
          </a:p>
          <a:p>
            <a:pPr lvl="1"/>
            <a:r>
              <a:rPr lang="en-US" altLang="zh-CN" dirty="0" smtClean="0"/>
              <a:t>1997 </a:t>
            </a:r>
            <a:r>
              <a:rPr lang="en-US" altLang="zh-CN" dirty="0"/>
              <a:t>PHP2</a:t>
            </a:r>
          </a:p>
          <a:p>
            <a:pPr lvl="1"/>
            <a:r>
              <a:rPr lang="en-US" altLang="zh-CN" dirty="0" smtClean="0"/>
              <a:t>1998 </a:t>
            </a:r>
            <a:r>
              <a:rPr lang="en-US" altLang="zh-CN" dirty="0"/>
              <a:t>PHP3 </a:t>
            </a:r>
            <a:r>
              <a:rPr lang="en-US" altLang="zh-CN" dirty="0" err="1"/>
              <a:t>Zeev</a:t>
            </a:r>
            <a:r>
              <a:rPr lang="en-US" altLang="zh-CN" dirty="0"/>
              <a:t> </a:t>
            </a:r>
            <a:r>
              <a:rPr lang="en-US" altLang="zh-CN" dirty="0" err="1" smtClean="0"/>
              <a:t>Suraski</a:t>
            </a:r>
            <a:r>
              <a:rPr lang="zh-CN" altLang="en-US" dirty="0" smtClean="0"/>
              <a:t>和</a:t>
            </a:r>
            <a:r>
              <a:rPr lang="en-US" altLang="zh-CN" dirty="0" err="1" smtClean="0"/>
              <a:t>Andi</a:t>
            </a:r>
            <a:r>
              <a:rPr lang="en-US" altLang="zh-CN" dirty="0" smtClean="0"/>
              <a:t> </a:t>
            </a:r>
            <a:r>
              <a:rPr lang="en-US" altLang="zh-CN" dirty="0" err="1" smtClean="0"/>
              <a:t>Gutmans</a:t>
            </a:r>
            <a:r>
              <a:rPr lang="zh-CN" altLang="en-US" dirty="0" smtClean="0"/>
              <a:t>为</a:t>
            </a:r>
            <a:r>
              <a:rPr lang="en-US" altLang="zh-CN" dirty="0" smtClean="0"/>
              <a:t>PHP</a:t>
            </a:r>
            <a:r>
              <a:rPr lang="zh-CN" altLang="en-US" dirty="0" smtClean="0"/>
              <a:t>改名</a:t>
            </a:r>
            <a:endParaRPr lang="en-US" altLang="zh-CN" dirty="0" smtClean="0"/>
          </a:p>
          <a:p>
            <a:pPr lvl="1"/>
            <a:r>
              <a:rPr lang="en-US" altLang="zh-CN" dirty="0"/>
              <a:t>2000 </a:t>
            </a:r>
            <a:r>
              <a:rPr lang="en-US" altLang="zh-CN" dirty="0" smtClean="0"/>
              <a:t>PHP4 </a:t>
            </a:r>
            <a:r>
              <a:rPr lang="zh-CN" altLang="en-US" dirty="0" smtClean="0"/>
              <a:t>重新改写分析程序为</a:t>
            </a:r>
            <a:r>
              <a:rPr lang="en-US" altLang="zh-CN" dirty="0" err="1"/>
              <a:t>Zend</a:t>
            </a:r>
            <a:r>
              <a:rPr lang="zh-CN" altLang="en-US" dirty="0"/>
              <a:t>引擎</a:t>
            </a:r>
          </a:p>
          <a:p>
            <a:pPr lvl="1"/>
            <a:r>
              <a:rPr lang="en-US" altLang="zh-CN" dirty="0" smtClean="0"/>
              <a:t>2004 PHP5 </a:t>
            </a:r>
            <a:r>
              <a:rPr lang="en-US" altLang="zh-CN" dirty="0" err="1" smtClean="0"/>
              <a:t>Zend</a:t>
            </a:r>
            <a:r>
              <a:rPr lang="en-US" altLang="zh-CN" dirty="0" smtClean="0"/>
              <a:t> 2</a:t>
            </a:r>
            <a:r>
              <a:rPr lang="zh-CN" altLang="en-US" dirty="0" smtClean="0"/>
              <a:t>引擎，完整的</a:t>
            </a:r>
            <a:r>
              <a:rPr lang="en-US" altLang="zh-CN" dirty="0" smtClean="0"/>
              <a:t>OO</a:t>
            </a:r>
            <a:r>
              <a:rPr lang="zh-CN" altLang="en-US" dirty="0" smtClean="0"/>
              <a:t>支持</a:t>
            </a:r>
            <a:endParaRPr lang="en-US" altLang="zh-CN" dirty="0" smtClean="0"/>
          </a:p>
          <a:p>
            <a:pPr lvl="1"/>
            <a:r>
              <a:rPr lang="en-US" altLang="zh-CN" dirty="0" smtClean="0"/>
              <a:t>2009 PHP5.3</a:t>
            </a:r>
            <a:r>
              <a:rPr lang="zh-CN" altLang="en-US" dirty="0" smtClean="0"/>
              <a:t>继承了废弃的</a:t>
            </a:r>
            <a:r>
              <a:rPr lang="en-US" altLang="zh-CN" dirty="0" smtClean="0"/>
              <a:t>PHP6</a:t>
            </a:r>
            <a:r>
              <a:rPr lang="zh-CN" altLang="en-US" dirty="0" smtClean="0"/>
              <a:t>部分特性</a:t>
            </a:r>
            <a:endParaRPr lang="en-US" altLang="zh-CN" dirty="0" smtClean="0"/>
          </a:p>
          <a:p>
            <a:pPr lvl="1"/>
            <a:r>
              <a:rPr lang="en-US" altLang="zh-CN" dirty="0"/>
              <a:t>2015 PHP7 </a:t>
            </a:r>
            <a:r>
              <a:rPr lang="en-US" altLang="zh-CN" dirty="0" err="1"/>
              <a:t>Zend</a:t>
            </a:r>
            <a:r>
              <a:rPr lang="en-US" altLang="zh-CN" dirty="0"/>
              <a:t> </a:t>
            </a:r>
            <a:r>
              <a:rPr lang="en-US" altLang="zh-CN" dirty="0" smtClean="0"/>
              <a:t>3</a:t>
            </a:r>
            <a:r>
              <a:rPr lang="zh-CN" altLang="en-US" dirty="0" smtClean="0"/>
              <a:t>引擎</a:t>
            </a:r>
            <a:endParaRPr lang="en-US" altLang="zh-CN" dirty="0" smtClean="0"/>
          </a:p>
          <a:p>
            <a:pPr lvl="1"/>
            <a:r>
              <a:rPr lang="en-US" altLang="zh-CN" dirty="0" smtClean="0"/>
              <a:t>2020</a:t>
            </a:r>
            <a:r>
              <a:rPr lang="en-US" altLang="zh-CN" dirty="0" smtClean="0"/>
              <a:t> PHP8</a:t>
            </a:r>
            <a:endParaRPr lang="zh-CN" altLang="en-US" dirty="0"/>
          </a:p>
        </p:txBody>
      </p:sp>
    </p:spTree>
    <p:extLst>
      <p:ext uri="{BB962C8B-B14F-4D97-AF65-F5344CB8AC3E}">
        <p14:creationId xmlns:p14="http://schemas.microsoft.com/office/powerpoint/2010/main" val="1511543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sp>
        <p:nvSpPr>
          <p:cNvPr id="3" name="内容占位符 2"/>
          <p:cNvSpPr>
            <a:spLocks noGrp="1"/>
          </p:cNvSpPr>
          <p:nvPr>
            <p:ph idx="1"/>
          </p:nvPr>
        </p:nvSpPr>
        <p:spPr/>
        <p:txBody>
          <a:bodyPr/>
          <a:lstStyle/>
          <a:p>
            <a:r>
              <a:rPr lang="en-US" altLang="zh-CN" dirty="0" smtClean="0"/>
              <a:t>PHP</a:t>
            </a:r>
            <a:r>
              <a:rPr lang="zh-CN" altLang="en-US" dirty="0" smtClean="0"/>
              <a:t>的主要组成部分包括</a:t>
            </a:r>
            <a:endParaRPr lang="en-US" altLang="zh-CN" dirty="0" smtClean="0"/>
          </a:p>
          <a:p>
            <a:pPr lvl="1"/>
            <a:r>
              <a:rPr lang="en-US" altLang="zh-CN" dirty="0"/>
              <a:t>PHP </a:t>
            </a:r>
            <a:r>
              <a:rPr lang="en-US" altLang="zh-CN" dirty="0" smtClean="0"/>
              <a:t>core</a:t>
            </a:r>
            <a:r>
              <a:rPr lang="zh-CN" altLang="en-US" dirty="0" smtClean="0"/>
              <a:t>：</a:t>
            </a:r>
            <a:r>
              <a:rPr lang="en-US" altLang="zh-CN" dirty="0" smtClean="0"/>
              <a:t>PHP</a:t>
            </a:r>
            <a:r>
              <a:rPr lang="zh-CN" altLang="en-US" dirty="0" smtClean="0"/>
              <a:t>基础语法</a:t>
            </a:r>
            <a:r>
              <a:rPr lang="zh-CN" altLang="en-US" dirty="0"/>
              <a:t>和</a:t>
            </a:r>
            <a:r>
              <a:rPr lang="zh-CN" altLang="en-US" dirty="0" smtClean="0"/>
              <a:t>核心库</a:t>
            </a:r>
            <a:endParaRPr lang="en-US" altLang="zh-CN" dirty="0" smtClean="0"/>
          </a:p>
          <a:p>
            <a:pPr lvl="1"/>
            <a:r>
              <a:rPr lang="en-US" altLang="zh-CN" dirty="0"/>
              <a:t>Extension </a:t>
            </a:r>
            <a:r>
              <a:rPr lang="en-US" altLang="zh-CN" dirty="0" smtClean="0"/>
              <a:t>layer</a:t>
            </a:r>
            <a:r>
              <a:rPr lang="zh-CN" altLang="en-US" dirty="0" smtClean="0"/>
              <a:t>：</a:t>
            </a:r>
            <a:r>
              <a:rPr lang="en-US" altLang="zh-CN" dirty="0" smtClean="0"/>
              <a:t>PHP</a:t>
            </a:r>
            <a:r>
              <a:rPr lang="zh-CN" altLang="en-US" dirty="0" smtClean="0"/>
              <a:t>的扩展库，如数据库访问、</a:t>
            </a:r>
            <a:r>
              <a:rPr lang="en-US" altLang="zh-CN" dirty="0" smtClean="0"/>
              <a:t>FTP</a:t>
            </a:r>
            <a:r>
              <a:rPr lang="zh-CN" altLang="en-US" dirty="0" smtClean="0"/>
              <a:t>、</a:t>
            </a:r>
            <a:r>
              <a:rPr lang="en-US" altLang="zh-CN" dirty="0" smtClean="0"/>
              <a:t>XML</a:t>
            </a:r>
            <a:r>
              <a:rPr lang="zh-CN" altLang="en-US" dirty="0" smtClean="0"/>
              <a:t>处理、</a:t>
            </a:r>
            <a:r>
              <a:rPr lang="en-US" altLang="zh-CN" dirty="0" smtClean="0"/>
              <a:t>Web</a:t>
            </a:r>
            <a:r>
              <a:rPr lang="zh-CN" altLang="en-US" dirty="0" smtClean="0"/>
              <a:t>服务支持等</a:t>
            </a:r>
            <a:endParaRPr lang="en-US" altLang="zh-CN" dirty="0" smtClean="0"/>
          </a:p>
          <a:p>
            <a:pPr lvl="1"/>
            <a:r>
              <a:rPr lang="en-US" altLang="zh-CN" dirty="0" err="1"/>
              <a:t>Zend</a:t>
            </a:r>
            <a:r>
              <a:rPr lang="en-US" altLang="zh-CN" dirty="0"/>
              <a:t> </a:t>
            </a:r>
            <a:r>
              <a:rPr lang="en-US" altLang="zh-CN" dirty="0" smtClean="0"/>
              <a:t>Engine</a:t>
            </a:r>
            <a:r>
              <a:rPr lang="zh-CN" altLang="en-US" dirty="0" smtClean="0"/>
              <a:t>：</a:t>
            </a:r>
            <a:r>
              <a:rPr lang="en-US" altLang="zh-CN" dirty="0" smtClean="0"/>
              <a:t>PHP</a:t>
            </a:r>
            <a:r>
              <a:rPr lang="zh-CN" altLang="en-US" dirty="0" smtClean="0"/>
              <a:t>的执行引擎，相当于</a:t>
            </a:r>
            <a:r>
              <a:rPr lang="en-US" altLang="zh-CN" dirty="0" smtClean="0"/>
              <a:t>Java</a:t>
            </a:r>
            <a:r>
              <a:rPr lang="zh-CN" altLang="en-US" dirty="0" smtClean="0"/>
              <a:t>的</a:t>
            </a:r>
            <a:r>
              <a:rPr lang="en-US" altLang="zh-CN" dirty="0" smtClean="0"/>
              <a:t>JVM</a:t>
            </a:r>
            <a:r>
              <a:rPr lang="zh-CN" altLang="en-US" smtClean="0"/>
              <a:t>虚拟机</a:t>
            </a:r>
            <a:endParaRPr lang="zh-CN" altLang="en-US" dirty="0"/>
          </a:p>
        </p:txBody>
      </p:sp>
    </p:spTree>
    <p:extLst>
      <p:ext uri="{BB962C8B-B14F-4D97-AF65-F5344CB8AC3E}">
        <p14:creationId xmlns:p14="http://schemas.microsoft.com/office/powerpoint/2010/main" val="2843318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2"/>
          <p:cNvSpPr>
            <a:spLocks noGrp="1" noChangeArrowheads="1"/>
          </p:cNvSpPr>
          <p:nvPr>
            <p:ph type="title"/>
          </p:nvPr>
        </p:nvSpPr>
        <p:spPr/>
        <p:txBody>
          <a:bodyPr/>
          <a:lstStyle/>
          <a:p>
            <a:r>
              <a:rPr lang="en-US" altLang="zh-CN"/>
              <a:t>Web</a:t>
            </a:r>
            <a:r>
              <a:rPr lang="zh-CN" altLang="en-US"/>
              <a:t>服务器与</a:t>
            </a:r>
            <a:r>
              <a:rPr lang="en-US" altLang="zh-CN"/>
              <a:t>Web</a:t>
            </a:r>
            <a:r>
              <a:rPr lang="zh-CN" altLang="en-US"/>
              <a:t>站点</a:t>
            </a:r>
          </a:p>
        </p:txBody>
      </p:sp>
      <p:sp>
        <p:nvSpPr>
          <p:cNvPr id="136089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a:t>
            </a:r>
            <a:r>
              <a:rPr lang="zh-CN" altLang="en-US" dirty="0" smtClean="0"/>
              <a:t>服务器</a:t>
            </a:r>
            <a:r>
              <a:rPr lang="zh-CN" altLang="en-US" dirty="0"/>
              <a:t>（</a:t>
            </a:r>
            <a:r>
              <a:rPr lang="en-US" altLang="zh-CN" dirty="0" smtClean="0"/>
              <a:t>Server</a:t>
            </a:r>
            <a:r>
              <a:rPr lang="zh-CN" altLang="en-US" dirty="0"/>
              <a:t>）</a:t>
            </a:r>
            <a:r>
              <a:rPr lang="zh-CN" altLang="en-US" dirty="0" smtClean="0"/>
              <a:t>是</a:t>
            </a:r>
            <a:r>
              <a:rPr lang="zh-CN" altLang="en-US" dirty="0"/>
              <a:t>生成和传输响应给请求</a:t>
            </a:r>
            <a:r>
              <a:rPr lang="en-US" altLang="zh-CN" dirty="0"/>
              <a:t>Web</a:t>
            </a:r>
            <a:r>
              <a:rPr lang="zh-CN" altLang="en-US" dirty="0"/>
              <a:t>资源的客户机的程序</a:t>
            </a:r>
          </a:p>
          <a:p>
            <a:endParaRPr lang="zh-CN" altLang="en-US" dirty="0"/>
          </a:p>
          <a:p>
            <a:r>
              <a:rPr lang="en-US" altLang="zh-CN" dirty="0"/>
              <a:t>Web</a:t>
            </a:r>
            <a:r>
              <a:rPr lang="zh-CN" altLang="en-US" dirty="0" smtClean="0"/>
              <a:t>站点</a:t>
            </a:r>
            <a:r>
              <a:rPr lang="zh-CN" altLang="en-US" dirty="0"/>
              <a:t>（</a:t>
            </a:r>
            <a:r>
              <a:rPr lang="en-US" altLang="zh-CN" dirty="0" smtClean="0"/>
              <a:t>Site</a:t>
            </a:r>
            <a:r>
              <a:rPr lang="zh-CN" altLang="en-US" dirty="0"/>
              <a:t>）</a:t>
            </a:r>
            <a:r>
              <a:rPr lang="zh-CN" altLang="en-US" dirty="0" smtClean="0"/>
              <a:t>是</a:t>
            </a:r>
            <a:r>
              <a:rPr lang="zh-CN" altLang="en-US" dirty="0"/>
              <a:t>一组与特定主机名相关的</a:t>
            </a:r>
            <a:r>
              <a:rPr lang="en-US" altLang="zh-CN" dirty="0"/>
              <a:t>Web</a:t>
            </a:r>
            <a:r>
              <a:rPr lang="zh-CN" altLang="en-US" dirty="0"/>
              <a:t>页面组成的集合</a:t>
            </a:r>
          </a:p>
        </p:txBody>
      </p:sp>
    </p:spTree>
    <p:extLst>
      <p:ext uri="{BB962C8B-B14F-4D97-AF65-F5344CB8AC3E}">
        <p14:creationId xmlns:p14="http://schemas.microsoft.com/office/powerpoint/2010/main" val="162039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59896" y="620688"/>
            <a:ext cx="5179036" cy="6120680"/>
          </a:xfrm>
        </p:spPr>
      </p:pic>
    </p:spTree>
    <p:extLst>
      <p:ext uri="{BB962C8B-B14F-4D97-AF65-F5344CB8AC3E}">
        <p14:creationId xmlns:p14="http://schemas.microsoft.com/office/powerpoint/2010/main" val="13210912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PHP</a:t>
            </a:r>
            <a:r>
              <a:rPr lang="zh-CN" altLang="en-US" dirty="0"/>
              <a:t>简介</a:t>
            </a:r>
          </a:p>
        </p:txBody>
      </p:sp>
      <p:sp>
        <p:nvSpPr>
          <p:cNvPr id="3" name="内容占位符 2"/>
          <p:cNvSpPr>
            <a:spLocks noGrp="1"/>
          </p:cNvSpPr>
          <p:nvPr>
            <p:ph idx="1"/>
          </p:nvPr>
        </p:nvSpPr>
        <p:spPr/>
        <p:txBody>
          <a:bodyPr/>
          <a:lstStyle/>
          <a:p>
            <a:r>
              <a:rPr lang="en-US" altLang="zh-CN" dirty="0" smtClean="0"/>
              <a:t>PHP</a:t>
            </a:r>
            <a:r>
              <a:rPr lang="zh-CN" altLang="en-US" dirty="0" smtClean="0"/>
              <a:t>用途</a:t>
            </a:r>
            <a:endParaRPr lang="en-US" altLang="zh-CN" dirty="0" smtClean="0"/>
          </a:p>
          <a:p>
            <a:pPr lvl="1"/>
            <a:r>
              <a:rPr lang="zh-CN" altLang="en-US" dirty="0"/>
              <a:t>服务端</a:t>
            </a:r>
            <a:r>
              <a:rPr lang="zh-CN" altLang="en-US" dirty="0" smtClean="0"/>
              <a:t>脚本</a:t>
            </a:r>
            <a:endParaRPr lang="en-US" altLang="zh-CN" dirty="0" smtClean="0"/>
          </a:p>
          <a:p>
            <a:pPr lvl="1"/>
            <a:r>
              <a:rPr lang="zh-CN" altLang="en-US" dirty="0"/>
              <a:t>命令行</a:t>
            </a:r>
            <a:r>
              <a:rPr lang="zh-CN" altLang="en-US" dirty="0" smtClean="0"/>
              <a:t>脚本</a:t>
            </a:r>
            <a:endParaRPr lang="en-US" altLang="zh-CN" dirty="0" smtClean="0"/>
          </a:p>
          <a:p>
            <a:pPr lvl="1"/>
            <a:r>
              <a:rPr lang="zh-CN" altLang="en-US" dirty="0"/>
              <a:t>编写桌面</a:t>
            </a:r>
            <a:r>
              <a:rPr lang="zh-CN" altLang="en-US" dirty="0" smtClean="0"/>
              <a:t>应用程序</a:t>
            </a:r>
            <a:endParaRPr lang="en-US" altLang="zh-CN" dirty="0" smtClean="0"/>
          </a:p>
          <a:p>
            <a:r>
              <a:rPr lang="en-US" altLang="zh-CN" dirty="0" smtClean="0"/>
              <a:t>PHP</a:t>
            </a:r>
            <a:r>
              <a:rPr lang="zh-CN" altLang="en-US" dirty="0" smtClean="0"/>
              <a:t>优点</a:t>
            </a:r>
            <a:endParaRPr lang="en-US" altLang="zh-CN" dirty="0" smtClean="0"/>
          </a:p>
          <a:p>
            <a:pPr lvl="1"/>
            <a:r>
              <a:rPr lang="zh-CN" altLang="en-US" dirty="0"/>
              <a:t>运行于各种平台（</a:t>
            </a:r>
            <a:r>
              <a:rPr lang="en-US" altLang="zh-CN" dirty="0"/>
              <a:t>Windows, Linux, Unix, Mac OS X </a:t>
            </a:r>
            <a:r>
              <a:rPr lang="zh-CN" altLang="en-US" dirty="0"/>
              <a:t>等等</a:t>
            </a:r>
            <a:r>
              <a:rPr lang="zh-CN" altLang="en-US" dirty="0" smtClean="0"/>
              <a:t>）</a:t>
            </a:r>
            <a:endParaRPr lang="en-US" altLang="zh-CN" dirty="0" smtClean="0"/>
          </a:p>
          <a:p>
            <a:pPr lvl="1"/>
            <a:r>
              <a:rPr lang="zh-CN" altLang="en-US" dirty="0"/>
              <a:t>兼容几乎所有服务器（</a:t>
            </a:r>
            <a:r>
              <a:rPr lang="en-US" altLang="zh-CN" dirty="0"/>
              <a:t>Apache, IIS </a:t>
            </a:r>
            <a:r>
              <a:rPr lang="zh-CN" altLang="en-US" dirty="0"/>
              <a:t>等等</a:t>
            </a:r>
            <a:r>
              <a:rPr lang="zh-CN" altLang="en-US" dirty="0" smtClean="0"/>
              <a:t>）</a:t>
            </a:r>
            <a:endParaRPr lang="en-US" altLang="zh-CN" dirty="0" smtClean="0"/>
          </a:p>
          <a:p>
            <a:pPr lvl="1"/>
            <a:r>
              <a:rPr lang="zh-CN" altLang="en-US" dirty="0"/>
              <a:t>支持多种</a:t>
            </a:r>
            <a:r>
              <a:rPr lang="zh-CN" altLang="en-US" dirty="0" smtClean="0"/>
              <a:t>数据库</a:t>
            </a:r>
            <a:endParaRPr lang="en-US" altLang="zh-CN" dirty="0" smtClean="0"/>
          </a:p>
          <a:p>
            <a:pPr lvl="1"/>
            <a:r>
              <a:rPr lang="zh-CN" altLang="en-US" dirty="0" smtClean="0"/>
              <a:t>免费，易学习</a:t>
            </a:r>
            <a:endParaRPr lang="zh-CN" altLang="en-US" dirty="0"/>
          </a:p>
        </p:txBody>
      </p:sp>
    </p:spTree>
    <p:extLst>
      <p:ext uri="{BB962C8B-B14F-4D97-AF65-F5344CB8AC3E}">
        <p14:creationId xmlns:p14="http://schemas.microsoft.com/office/powerpoint/2010/main" val="4063898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a:t>
            </a:r>
            <a:r>
              <a:rPr lang="en-US" altLang="zh-CN" dirty="0" smtClean="0"/>
              <a:t>PHP</a:t>
            </a:r>
            <a:r>
              <a:rPr lang="zh-CN" altLang="en-US" dirty="0" smtClean="0"/>
              <a:t>方式</a:t>
            </a:r>
            <a:endParaRPr lang="zh-CN" altLang="en-US" dirty="0"/>
          </a:p>
        </p:txBody>
      </p:sp>
      <p:sp>
        <p:nvSpPr>
          <p:cNvPr id="3" name="内容占位符 2"/>
          <p:cNvSpPr>
            <a:spLocks noGrp="1"/>
          </p:cNvSpPr>
          <p:nvPr>
            <p:ph sz="half" idx="1"/>
          </p:nvPr>
        </p:nvSpPr>
        <p:spPr/>
        <p:txBody>
          <a:bodyPr/>
          <a:lstStyle/>
          <a:p>
            <a:r>
              <a:rPr lang="zh-CN" altLang="en-US" dirty="0" smtClean="0"/>
              <a:t>在</a:t>
            </a:r>
            <a:r>
              <a:rPr lang="en-US" altLang="zh-CN" dirty="0" smtClean="0"/>
              <a:t>HTML</a:t>
            </a:r>
            <a:r>
              <a:rPr lang="zh-CN" altLang="en-US" dirty="0" smtClean="0"/>
              <a:t>中嵌入</a:t>
            </a:r>
            <a:r>
              <a:rPr lang="en-US" altLang="zh-CN" dirty="0" smtClean="0"/>
              <a:t>PHP</a:t>
            </a:r>
            <a:r>
              <a:rPr lang="zh-CN" altLang="en-US" dirty="0" smtClean="0"/>
              <a:t>代码</a:t>
            </a:r>
            <a:endParaRPr lang="en-US" altLang="zh-CN" dirty="0" smtClean="0"/>
          </a:p>
          <a:p>
            <a:pPr lvl="1"/>
            <a:r>
              <a:rPr lang="en-US" altLang="zh-CN" dirty="0" smtClean="0"/>
              <a:t>&lt;?</a:t>
            </a:r>
            <a:r>
              <a:rPr lang="en-US" altLang="zh-CN" dirty="0" err="1"/>
              <a:t>php</a:t>
            </a:r>
            <a:r>
              <a:rPr lang="en-US" altLang="zh-CN" dirty="0"/>
              <a:t> </a:t>
            </a:r>
            <a:r>
              <a:rPr lang="en-US" altLang="zh-CN" dirty="0" smtClean="0"/>
              <a:t>…… ?&gt;</a:t>
            </a:r>
            <a:r>
              <a:rPr lang="zh-CN" altLang="en-US" dirty="0" smtClean="0"/>
              <a:t>：标准模式或</a:t>
            </a:r>
            <a:r>
              <a:rPr lang="en-US" altLang="zh-CN" dirty="0" smtClean="0"/>
              <a:t>XML</a:t>
            </a:r>
            <a:r>
              <a:rPr lang="zh-CN" altLang="en-US" dirty="0" smtClean="0"/>
              <a:t>模式</a:t>
            </a:r>
            <a:endParaRPr lang="en-US" altLang="zh-CN" dirty="0" smtClean="0"/>
          </a:p>
          <a:p>
            <a:pPr lvl="1"/>
            <a:r>
              <a:rPr lang="en-US" altLang="zh-CN" dirty="0"/>
              <a:t>&lt;script language</a:t>
            </a:r>
            <a:r>
              <a:rPr lang="en-US" altLang="zh-CN" dirty="0" smtClean="0"/>
              <a:t>=“</a:t>
            </a:r>
            <a:r>
              <a:rPr lang="en-US" altLang="zh-CN" dirty="0" err="1" smtClean="0"/>
              <a:t>php</a:t>
            </a:r>
            <a:r>
              <a:rPr lang="en-US" altLang="zh-CN" dirty="0" smtClean="0"/>
              <a:t>”&gt;……&lt;/</a:t>
            </a:r>
            <a:r>
              <a:rPr lang="en-US" altLang="zh-CN" dirty="0"/>
              <a:t>script</a:t>
            </a:r>
            <a:r>
              <a:rPr lang="en-US" altLang="zh-CN" dirty="0" smtClean="0"/>
              <a:t>&gt;</a:t>
            </a:r>
            <a:r>
              <a:rPr lang="zh-CN" altLang="en-US" dirty="0" smtClean="0"/>
              <a:t>：脚本模式</a:t>
            </a:r>
            <a:endParaRPr lang="en-US" altLang="zh-CN" dirty="0" smtClean="0"/>
          </a:p>
          <a:p>
            <a:pPr lvl="1"/>
            <a:r>
              <a:rPr lang="en-US" altLang="zh-CN" dirty="0" smtClean="0"/>
              <a:t>&lt;? </a:t>
            </a:r>
            <a:r>
              <a:rPr lang="en-US" altLang="zh-CN" dirty="0"/>
              <a:t>…… ?&gt;</a:t>
            </a:r>
            <a:r>
              <a:rPr lang="zh-CN" altLang="en-US" dirty="0" smtClean="0"/>
              <a:t>：短标记模式，不推荐</a:t>
            </a:r>
            <a:endParaRPr lang="en-US" altLang="zh-CN" dirty="0" smtClean="0"/>
          </a:p>
          <a:p>
            <a:pPr lvl="1"/>
            <a:r>
              <a:rPr lang="en-US" altLang="zh-CN" dirty="0" smtClean="0"/>
              <a:t>&lt;% …… %&gt;</a:t>
            </a:r>
            <a:r>
              <a:rPr lang="zh-CN" altLang="en-US" dirty="0" smtClean="0"/>
              <a:t>：</a:t>
            </a:r>
            <a:r>
              <a:rPr lang="en-US" altLang="zh-CN" dirty="0" smtClean="0"/>
              <a:t>ASP</a:t>
            </a:r>
            <a:r>
              <a:rPr lang="zh-CN" altLang="en-US" dirty="0" smtClean="0"/>
              <a:t>风格模式，不推荐</a:t>
            </a:r>
            <a:endParaRPr lang="en-US" altLang="zh-CN" dirty="0" smtClean="0"/>
          </a:p>
          <a:p>
            <a:r>
              <a:rPr lang="en-US" altLang="zh-CN" dirty="0" smtClean="0">
                <a:hlinkClick r:id="rId3"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960045"/>
            <a:ext cx="5080000" cy="2004710"/>
          </a:xfrm>
          <a:prstGeom prst="rect">
            <a:avLst/>
          </a:prstGeom>
        </p:spPr>
      </p:pic>
    </p:spTree>
    <p:extLst>
      <p:ext uri="{BB962C8B-B14F-4D97-AF65-F5344CB8AC3E}">
        <p14:creationId xmlns:p14="http://schemas.microsoft.com/office/powerpoint/2010/main" val="31008460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a:t>
            </a:r>
            <a:r>
              <a:rPr lang="en-US" altLang="zh-CN" dirty="0"/>
              <a:t>PHP</a:t>
            </a:r>
            <a:r>
              <a:rPr lang="zh-CN" altLang="en-US" dirty="0"/>
              <a:t>方式</a:t>
            </a:r>
          </a:p>
        </p:txBody>
      </p:sp>
      <p:sp>
        <p:nvSpPr>
          <p:cNvPr id="3" name="内容占位符 2"/>
          <p:cNvSpPr>
            <a:spLocks noGrp="1"/>
          </p:cNvSpPr>
          <p:nvPr>
            <p:ph idx="1"/>
          </p:nvPr>
        </p:nvSpPr>
        <p:spPr/>
        <p:txBody>
          <a:bodyPr/>
          <a:lstStyle/>
          <a:p>
            <a:r>
              <a:rPr lang="zh-CN" altLang="en-US" dirty="0" smtClean="0"/>
              <a:t>将主要</a:t>
            </a:r>
            <a:r>
              <a:rPr lang="en-US" altLang="zh-CN" dirty="0" smtClean="0"/>
              <a:t>PHP</a:t>
            </a:r>
            <a:r>
              <a:rPr lang="zh-CN" altLang="en-US" dirty="0" smtClean="0"/>
              <a:t>代码和</a:t>
            </a:r>
            <a:r>
              <a:rPr lang="en-US" altLang="zh-CN" dirty="0" smtClean="0"/>
              <a:t>HTML</a:t>
            </a:r>
            <a:r>
              <a:rPr lang="zh-CN" altLang="en-US" dirty="0" smtClean="0"/>
              <a:t>分离</a:t>
            </a:r>
            <a:endParaRPr lang="en-US" altLang="zh-CN" dirty="0" smtClean="0"/>
          </a:p>
          <a:p>
            <a:pPr lvl="1"/>
            <a:r>
              <a:rPr lang="zh-CN" altLang="en-US" dirty="0" smtClean="0"/>
              <a:t>使用</a:t>
            </a:r>
            <a:r>
              <a:rPr lang="en-US" altLang="zh-CN" dirty="0" smtClean="0"/>
              <a:t>SSI</a:t>
            </a:r>
            <a:r>
              <a:rPr lang="zh-CN" altLang="en-US" dirty="0" smtClean="0"/>
              <a:t>技术引入文件</a:t>
            </a:r>
            <a:endParaRPr lang="en-US" altLang="zh-CN" dirty="0" smtClean="0"/>
          </a:p>
          <a:p>
            <a:pPr lvl="1"/>
            <a:r>
              <a:rPr lang="zh-CN" altLang="en-US" dirty="0" smtClean="0"/>
              <a:t>将类定义、数据库处理等写入单独的</a:t>
            </a:r>
            <a:r>
              <a:rPr lang="en-US" altLang="zh-CN" dirty="0" smtClean="0"/>
              <a:t>PHP</a:t>
            </a:r>
            <a:r>
              <a:rPr lang="zh-CN" altLang="en-US" dirty="0" smtClean="0"/>
              <a:t>文件中</a:t>
            </a:r>
            <a:endParaRPr lang="en-US" altLang="zh-CN" dirty="0" smtClean="0"/>
          </a:p>
          <a:p>
            <a:pPr lvl="1"/>
            <a:r>
              <a:rPr lang="en-US" altLang="zh-CN" dirty="0" smtClean="0"/>
              <a:t>include/include once</a:t>
            </a:r>
            <a:r>
              <a:rPr lang="zh-CN" altLang="en-US" dirty="0" smtClean="0"/>
              <a:t>：如所需文件不存在，会给出</a:t>
            </a:r>
            <a:r>
              <a:rPr lang="en-US" altLang="zh-CN" dirty="0" smtClean="0"/>
              <a:t>warning</a:t>
            </a:r>
            <a:r>
              <a:rPr lang="zh-CN" altLang="en-US" dirty="0" smtClean="0"/>
              <a:t>并继续执行</a:t>
            </a:r>
            <a:endParaRPr lang="en-US" altLang="zh-CN" dirty="0" smtClean="0"/>
          </a:p>
          <a:p>
            <a:pPr lvl="1"/>
            <a:r>
              <a:rPr lang="en-US" altLang="zh-CN" dirty="0" smtClean="0"/>
              <a:t>require/</a:t>
            </a:r>
            <a:r>
              <a:rPr lang="en-US" altLang="zh-CN" dirty="0" err="1" smtClean="0"/>
              <a:t>require_once</a:t>
            </a:r>
            <a:r>
              <a:rPr lang="zh-CN" altLang="en-US" dirty="0" smtClean="0"/>
              <a:t>：如所需文件不存在，会给出</a:t>
            </a:r>
            <a:r>
              <a:rPr lang="en-US" altLang="zh-CN" dirty="0" smtClean="0"/>
              <a:t>error</a:t>
            </a:r>
            <a:r>
              <a:rPr lang="zh-CN" altLang="en-US" dirty="0" smtClean="0"/>
              <a:t>并停止执行</a:t>
            </a:r>
            <a:endParaRPr lang="en-US" altLang="zh-CN" dirty="0" smtClean="0"/>
          </a:p>
          <a:p>
            <a:pPr lvl="1"/>
            <a:r>
              <a:rPr lang="zh-CN" altLang="en-US" dirty="0" smtClean="0"/>
              <a:t>使用</a:t>
            </a:r>
            <a:r>
              <a:rPr lang="en-US" altLang="zh-CN" dirty="0" smtClean="0"/>
              <a:t>_once</a:t>
            </a:r>
            <a:r>
              <a:rPr lang="zh-CN" altLang="en-US" dirty="0" smtClean="0"/>
              <a:t>可防止被多次引入</a:t>
            </a:r>
            <a:endParaRPr lang="en-US" altLang="zh-CN" dirty="0" smtClean="0"/>
          </a:p>
          <a:p>
            <a:r>
              <a:rPr lang="en-US" altLang="zh-CN" dirty="0" smtClean="0">
                <a:hlinkClick r:id="rId3"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20202122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a:t>
            </a:r>
            <a:r>
              <a:rPr lang="en-US" altLang="zh-CN" dirty="0"/>
              <a:t>PHP</a:t>
            </a:r>
            <a:r>
              <a:rPr lang="zh-CN" altLang="en-US" dirty="0"/>
              <a:t>方式</a:t>
            </a:r>
          </a:p>
        </p:txBody>
      </p:sp>
      <p:pic>
        <p:nvPicPr>
          <p:cNvPr id="6" name="内容占位符 5"/>
          <p:cNvPicPr>
            <a:picLocks noGrp="1" noChangeAspect="1"/>
          </p:cNvPicPr>
          <p:nvPr>
            <p:ph sz="half" idx="1"/>
          </p:nvPr>
        </p:nvPicPr>
        <p:blipFill>
          <a:blip r:embed="rId2"/>
          <a:stretch>
            <a:fillRect/>
          </a:stretch>
        </p:blipFill>
        <p:spPr>
          <a:xfrm>
            <a:off x="1117600" y="2932318"/>
            <a:ext cx="5080000" cy="2060164"/>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377679"/>
            <a:ext cx="5080000" cy="1169442"/>
          </a:xfrm>
          <a:prstGeom prst="rect">
            <a:avLst/>
          </a:prstGeom>
        </p:spPr>
      </p:pic>
    </p:spTree>
    <p:extLst>
      <p:ext uri="{BB962C8B-B14F-4D97-AF65-F5344CB8AC3E}">
        <p14:creationId xmlns:p14="http://schemas.microsoft.com/office/powerpoint/2010/main" val="25294996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PHP</a:t>
            </a:r>
            <a:r>
              <a:rPr lang="zh-CN" altLang="en-US" dirty="0" smtClean="0"/>
              <a:t>基本要素</a:t>
            </a:r>
            <a:endParaRPr lang="en-US" altLang="zh-CN" dirty="0"/>
          </a:p>
        </p:txBody>
      </p:sp>
    </p:spTree>
    <p:extLst>
      <p:ext uri="{BB962C8B-B14F-4D97-AF65-F5344CB8AC3E}">
        <p14:creationId xmlns:p14="http://schemas.microsoft.com/office/powerpoint/2010/main" val="6639665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基本语法</a:t>
            </a:r>
            <a:endParaRPr lang="zh-CN" altLang="en-US" dirty="0"/>
          </a:p>
        </p:txBody>
      </p:sp>
      <p:sp>
        <p:nvSpPr>
          <p:cNvPr id="3" name="内容占位符 2"/>
          <p:cNvSpPr>
            <a:spLocks noGrp="1"/>
          </p:cNvSpPr>
          <p:nvPr>
            <p:ph sz="half" idx="1"/>
          </p:nvPr>
        </p:nvSpPr>
        <p:spPr/>
        <p:txBody>
          <a:bodyPr/>
          <a:lstStyle/>
          <a:p>
            <a:r>
              <a:rPr lang="en-US" altLang="zh-CN" dirty="0" smtClean="0"/>
              <a:t>PHP</a:t>
            </a:r>
            <a:r>
              <a:rPr lang="zh-CN" altLang="en-US" dirty="0" smtClean="0"/>
              <a:t>中提供三种注释</a:t>
            </a:r>
            <a:endParaRPr lang="en-US" altLang="zh-CN" dirty="0" smtClean="0"/>
          </a:p>
          <a:p>
            <a:pPr lvl="1"/>
            <a:r>
              <a:rPr lang="en-US" altLang="zh-CN" dirty="0" smtClean="0"/>
              <a:t>/*……</a:t>
            </a:r>
            <a:r>
              <a:rPr lang="zh-CN" altLang="en-US" dirty="0" smtClean="0"/>
              <a:t>*</a:t>
            </a:r>
            <a:r>
              <a:rPr lang="en-US" altLang="zh-CN" dirty="0" smtClean="0"/>
              <a:t>/</a:t>
            </a:r>
            <a:r>
              <a:rPr lang="zh-CN" altLang="en-US" dirty="0" smtClean="0"/>
              <a:t>，</a:t>
            </a:r>
            <a:r>
              <a:rPr lang="zh-CN" altLang="en-US" dirty="0"/>
              <a:t>可以跨越多</a:t>
            </a:r>
            <a:r>
              <a:rPr lang="zh-CN" altLang="en-US" dirty="0" smtClean="0"/>
              <a:t>行，建议用作模块注释</a:t>
            </a:r>
            <a:endParaRPr lang="en-US" altLang="zh-CN" dirty="0" smtClean="0"/>
          </a:p>
          <a:p>
            <a:pPr lvl="1"/>
            <a:r>
              <a:rPr lang="en-US" altLang="zh-CN" dirty="0"/>
              <a:t>// ……</a:t>
            </a:r>
            <a:r>
              <a:rPr lang="zh-CN" altLang="en-US" dirty="0"/>
              <a:t>，单行，</a:t>
            </a:r>
            <a:r>
              <a:rPr lang="en-US" altLang="zh-CN" dirty="0"/>
              <a:t>C++</a:t>
            </a:r>
            <a:r>
              <a:rPr lang="zh-CN" altLang="en-US" dirty="0"/>
              <a:t>风格</a:t>
            </a:r>
          </a:p>
          <a:p>
            <a:pPr lvl="1"/>
            <a:r>
              <a:rPr lang="en-US" altLang="zh-CN" dirty="0" smtClean="0"/>
              <a:t># ……</a:t>
            </a:r>
            <a:r>
              <a:rPr lang="zh-CN" altLang="en-US" dirty="0" smtClean="0"/>
              <a:t>，单行，</a:t>
            </a:r>
            <a:r>
              <a:rPr lang="en-US" altLang="zh-CN" dirty="0" smtClean="0"/>
              <a:t>Shell</a:t>
            </a:r>
            <a:r>
              <a:rPr lang="zh-CN" altLang="en-US" dirty="0" smtClean="0"/>
              <a:t>脚本风格</a:t>
            </a:r>
            <a:endParaRPr lang="en-US" altLang="zh-CN" dirty="0" smtClean="0"/>
          </a:p>
          <a:p>
            <a:r>
              <a:rPr lang="en-US" altLang="zh-CN" dirty="0" smtClean="0"/>
              <a:t>PHP</a:t>
            </a:r>
            <a:r>
              <a:rPr lang="zh-CN" altLang="en-US" dirty="0" smtClean="0"/>
              <a:t>以</a:t>
            </a:r>
            <a:r>
              <a:rPr lang="en-US" altLang="zh-CN" dirty="0" smtClean="0"/>
              <a:t>;</a:t>
            </a:r>
            <a:r>
              <a:rPr lang="zh-CN" altLang="en-US" dirty="0" smtClean="0"/>
              <a:t>作为语句结束符</a:t>
            </a:r>
            <a:endParaRPr lang="en-US" altLang="zh-CN" dirty="0" smtClean="0"/>
          </a:p>
          <a:p>
            <a:r>
              <a:rPr lang="en-US" altLang="zh-CN" dirty="0" smtClean="0"/>
              <a:t>PHP</a:t>
            </a:r>
            <a:r>
              <a:rPr lang="zh-CN" altLang="en-US" dirty="0" smtClean="0"/>
              <a:t>以</a:t>
            </a:r>
            <a:r>
              <a:rPr lang="en-US" altLang="zh-CN" dirty="0" smtClean="0"/>
              <a:t>{ }</a:t>
            </a:r>
            <a:r>
              <a:rPr lang="zh-CN" altLang="en-US" dirty="0" smtClean="0"/>
              <a:t>定义了代码块</a:t>
            </a:r>
            <a:endParaRPr lang="zh-CN" altLang="en-US" dirty="0"/>
          </a:p>
        </p:txBody>
      </p:sp>
      <p:pic>
        <p:nvPicPr>
          <p:cNvPr id="5" name="内容占位符 3"/>
          <p:cNvPicPr>
            <a:picLocks noGrp="1" noChangeAspect="1"/>
          </p:cNvPicPr>
          <p:nvPr>
            <p:ph sz="half" idx="2"/>
          </p:nvPr>
        </p:nvPicPr>
        <p:blipFill>
          <a:blip r:embed="rId3"/>
          <a:stretch>
            <a:fillRect/>
          </a:stretch>
        </p:blipFill>
        <p:spPr>
          <a:xfrm>
            <a:off x="6400800" y="2155966"/>
            <a:ext cx="5080000" cy="3612868"/>
          </a:xfrm>
          <a:prstGeom prst="rect">
            <a:avLst/>
          </a:prstGeom>
        </p:spPr>
      </p:pic>
    </p:spTree>
    <p:extLst>
      <p:ext uri="{BB962C8B-B14F-4D97-AF65-F5344CB8AC3E}">
        <p14:creationId xmlns:p14="http://schemas.microsoft.com/office/powerpoint/2010/main" val="25587066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关键字和保留字</a:t>
            </a:r>
            <a:endParaRPr lang="zh-CN" altLang="en-US" dirty="0"/>
          </a:p>
        </p:txBody>
      </p:sp>
      <p:pic>
        <p:nvPicPr>
          <p:cNvPr id="4" name="内容占位符 3"/>
          <p:cNvPicPr>
            <a:picLocks noGrp="1" noChangeAspect="1"/>
          </p:cNvPicPr>
          <p:nvPr>
            <p:ph idx="1"/>
          </p:nvPr>
        </p:nvPicPr>
        <p:blipFill>
          <a:blip r:embed="rId3"/>
          <a:stretch>
            <a:fillRect/>
          </a:stretch>
        </p:blipFill>
        <p:spPr>
          <a:xfrm>
            <a:off x="2783632" y="1905000"/>
            <a:ext cx="7036129" cy="4114800"/>
          </a:xfrm>
          <a:prstGeom prst="rect">
            <a:avLst/>
          </a:prstGeom>
        </p:spPr>
      </p:pic>
    </p:spTree>
    <p:extLst>
      <p:ext uri="{BB962C8B-B14F-4D97-AF65-F5344CB8AC3E}">
        <p14:creationId xmlns:p14="http://schemas.microsoft.com/office/powerpoint/2010/main" val="4197602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标识符</a:t>
            </a:r>
            <a:endParaRPr lang="zh-CN" altLang="en-US" dirty="0"/>
          </a:p>
        </p:txBody>
      </p:sp>
      <p:sp>
        <p:nvSpPr>
          <p:cNvPr id="3" name="内容占位符 2"/>
          <p:cNvSpPr>
            <a:spLocks noGrp="1"/>
          </p:cNvSpPr>
          <p:nvPr>
            <p:ph idx="1"/>
          </p:nvPr>
        </p:nvSpPr>
        <p:spPr/>
        <p:txBody>
          <a:bodyPr/>
          <a:lstStyle/>
          <a:p>
            <a:r>
              <a:rPr lang="zh-CN" altLang="en-US" dirty="0" smtClean="0"/>
              <a:t>以字母、下划线</a:t>
            </a:r>
            <a:r>
              <a:rPr lang="en-US" altLang="zh-CN" dirty="0" smtClean="0"/>
              <a:t>_</a:t>
            </a:r>
            <a:r>
              <a:rPr lang="zh-CN" altLang="en-US" dirty="0" smtClean="0"/>
              <a:t>开始</a:t>
            </a:r>
            <a:endParaRPr lang="en-US" altLang="zh-CN" dirty="0" smtClean="0"/>
          </a:p>
          <a:p>
            <a:r>
              <a:rPr lang="zh-CN" altLang="en-US" dirty="0" smtClean="0"/>
              <a:t>其他字符可以是字母、下划线或数字</a:t>
            </a:r>
            <a:endParaRPr lang="en-US" altLang="zh-CN" dirty="0" smtClean="0"/>
          </a:p>
          <a:p>
            <a:r>
              <a:rPr lang="zh-CN" altLang="en-US" dirty="0" smtClean="0"/>
              <a:t>不能使用关键字、保留字、内置函数等作为标识符</a:t>
            </a:r>
            <a:endParaRPr lang="en-US" altLang="zh-CN" dirty="0" smtClean="0"/>
          </a:p>
          <a:p>
            <a:r>
              <a:rPr lang="zh-CN" altLang="en-US" dirty="0" smtClean="0"/>
              <a:t>标识符被用于变量时前面固定要加</a:t>
            </a:r>
            <a:r>
              <a:rPr lang="en-US" altLang="zh-CN" dirty="0" smtClean="0"/>
              <a:t>$</a:t>
            </a:r>
          </a:p>
          <a:p>
            <a:r>
              <a:rPr lang="zh-CN" altLang="en-US" dirty="0" smtClean="0"/>
              <a:t>标识符用于变量和常量时大小写相关</a:t>
            </a:r>
            <a:endParaRPr lang="en-US" altLang="zh-CN" dirty="0" smtClean="0"/>
          </a:p>
          <a:p>
            <a:r>
              <a:rPr lang="zh-CN" altLang="en-US" dirty="0" smtClean="0"/>
              <a:t>标识符用于关键字、保留字、用户自定义函数和类名时大小写无关</a:t>
            </a:r>
            <a:r>
              <a:rPr lang="en-US" altLang="zh-CN" dirty="0" smtClean="0"/>
              <a:t>		</a:t>
            </a:r>
            <a:r>
              <a:rPr lang="en-US" altLang="zh-CN" dirty="0" smtClean="0">
                <a:hlinkClick r:id="rId3" action="ppaction://hlinkfile"/>
              </a:rPr>
              <a:t>example</a:t>
            </a:r>
            <a:endParaRPr lang="en-US" altLang="zh-CN" dirty="0" smtClean="0"/>
          </a:p>
          <a:p>
            <a:r>
              <a:rPr lang="zh-CN" altLang="en-US" dirty="0" smtClean="0"/>
              <a:t>变量名可以与函数名相同（不建议）</a:t>
            </a:r>
            <a:endParaRPr lang="zh-CN" altLang="en-US" dirty="0"/>
          </a:p>
        </p:txBody>
      </p:sp>
    </p:spTree>
    <p:extLst>
      <p:ext uri="{BB962C8B-B14F-4D97-AF65-F5344CB8AC3E}">
        <p14:creationId xmlns:p14="http://schemas.microsoft.com/office/powerpoint/2010/main" val="4027589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a:t>
            </a:r>
            <a:endParaRPr lang="zh-CN" altLang="en-US" dirty="0"/>
          </a:p>
        </p:txBody>
      </p:sp>
      <p:sp>
        <p:nvSpPr>
          <p:cNvPr id="3" name="内容占位符 2"/>
          <p:cNvSpPr>
            <a:spLocks noGrp="1"/>
          </p:cNvSpPr>
          <p:nvPr>
            <p:ph sz="half" idx="1"/>
          </p:nvPr>
        </p:nvSpPr>
        <p:spPr/>
        <p:txBody>
          <a:bodyPr/>
          <a:lstStyle/>
          <a:p>
            <a:r>
              <a:rPr lang="en-US" altLang="zh-CN" dirty="0" smtClean="0"/>
              <a:t>4</a:t>
            </a:r>
            <a:r>
              <a:rPr lang="zh-CN" altLang="en-US" dirty="0" smtClean="0"/>
              <a:t>种标量类型</a:t>
            </a:r>
            <a:endParaRPr lang="en-US" altLang="zh-CN" dirty="0" smtClean="0"/>
          </a:p>
          <a:p>
            <a:pPr lvl="1"/>
            <a:r>
              <a:rPr lang="en-US" altLang="zh-CN" dirty="0" err="1"/>
              <a:t>boolean</a:t>
            </a:r>
            <a:r>
              <a:rPr lang="zh-CN" altLang="en-US" dirty="0"/>
              <a:t>（布尔型）                   </a:t>
            </a:r>
            <a:endParaRPr lang="en-US" altLang="zh-CN" dirty="0" smtClean="0"/>
          </a:p>
          <a:p>
            <a:pPr lvl="1"/>
            <a:r>
              <a:rPr lang="en-US" altLang="zh-CN" dirty="0" smtClean="0"/>
              <a:t>integer</a:t>
            </a:r>
            <a:r>
              <a:rPr lang="zh-CN" altLang="en-US" dirty="0"/>
              <a:t>（整型）                   </a:t>
            </a:r>
            <a:endParaRPr lang="en-US" altLang="zh-CN" dirty="0" smtClean="0"/>
          </a:p>
          <a:p>
            <a:pPr lvl="1"/>
            <a:r>
              <a:rPr lang="en-US" altLang="zh-CN" dirty="0" smtClean="0"/>
              <a:t>float</a:t>
            </a:r>
            <a:r>
              <a:rPr lang="zh-CN" altLang="en-US" dirty="0"/>
              <a:t>（浮点型，也称作 </a:t>
            </a:r>
            <a:r>
              <a:rPr lang="en-US" altLang="zh-CN" dirty="0"/>
              <a:t>double)                   </a:t>
            </a:r>
            <a:endParaRPr lang="en-US" altLang="zh-CN" dirty="0" smtClean="0"/>
          </a:p>
          <a:p>
            <a:pPr lvl="1"/>
            <a:r>
              <a:rPr lang="en-US" altLang="zh-CN" dirty="0" smtClean="0"/>
              <a:t>string</a:t>
            </a:r>
            <a:r>
              <a:rPr lang="zh-CN" altLang="en-US" dirty="0"/>
              <a:t>（字符串</a:t>
            </a:r>
            <a:r>
              <a:rPr lang="zh-CN" altLang="en-US" dirty="0" smtClean="0"/>
              <a:t>）</a:t>
            </a:r>
            <a:endParaRPr lang="en-US" altLang="zh-CN" dirty="0" smtClean="0"/>
          </a:p>
          <a:p>
            <a:r>
              <a:rPr lang="en-US" altLang="zh-CN" dirty="0" smtClean="0"/>
              <a:t>2</a:t>
            </a:r>
            <a:r>
              <a:rPr lang="zh-CN" altLang="en-US" dirty="0" smtClean="0"/>
              <a:t>种复合类型</a:t>
            </a:r>
            <a:endParaRPr lang="en-US" altLang="zh-CN" dirty="0" smtClean="0"/>
          </a:p>
          <a:p>
            <a:pPr lvl="1"/>
            <a:r>
              <a:rPr lang="en-US" altLang="zh-CN" dirty="0"/>
              <a:t>array</a:t>
            </a:r>
            <a:r>
              <a:rPr lang="zh-CN" altLang="en-US" dirty="0"/>
              <a:t>（数组）                   </a:t>
            </a:r>
            <a:endParaRPr lang="en-US" altLang="zh-CN" dirty="0" smtClean="0"/>
          </a:p>
          <a:p>
            <a:pPr lvl="1"/>
            <a:r>
              <a:rPr lang="en-US" altLang="zh-CN" dirty="0" smtClean="0"/>
              <a:t>object</a:t>
            </a:r>
            <a:r>
              <a:rPr lang="zh-CN" altLang="en-US" dirty="0"/>
              <a:t>（对象）</a:t>
            </a:r>
            <a:endParaRPr lang="en-US" altLang="zh-CN" dirty="0" smtClean="0"/>
          </a:p>
        </p:txBody>
      </p:sp>
      <p:sp>
        <p:nvSpPr>
          <p:cNvPr id="4" name="内容占位符 3"/>
          <p:cNvSpPr>
            <a:spLocks noGrp="1"/>
          </p:cNvSpPr>
          <p:nvPr>
            <p:ph sz="half" idx="2"/>
          </p:nvPr>
        </p:nvSpPr>
        <p:spPr/>
        <p:txBody>
          <a:bodyPr/>
          <a:lstStyle/>
          <a:p>
            <a:r>
              <a:rPr lang="en-US" altLang="zh-CN" dirty="0"/>
              <a:t>2</a:t>
            </a:r>
            <a:r>
              <a:rPr lang="zh-CN" altLang="en-US" dirty="0"/>
              <a:t>种特殊类型</a:t>
            </a:r>
            <a:endParaRPr lang="en-US" altLang="zh-CN" dirty="0"/>
          </a:p>
          <a:p>
            <a:pPr lvl="1"/>
            <a:r>
              <a:rPr lang="en-US" altLang="zh-CN" dirty="0"/>
              <a:t>resource</a:t>
            </a:r>
            <a:r>
              <a:rPr lang="zh-CN" altLang="en-US" dirty="0"/>
              <a:t>（资源）                   </a:t>
            </a:r>
            <a:endParaRPr lang="en-US" altLang="zh-CN" dirty="0"/>
          </a:p>
          <a:p>
            <a:pPr lvl="1"/>
            <a:r>
              <a:rPr lang="en-US" altLang="zh-CN" dirty="0"/>
              <a:t>NULL</a:t>
            </a:r>
            <a:r>
              <a:rPr lang="zh-CN" altLang="en-US" dirty="0"/>
              <a:t>（无类型）</a:t>
            </a:r>
            <a:endParaRPr lang="en-US" altLang="zh-CN" dirty="0"/>
          </a:p>
          <a:p>
            <a:r>
              <a:rPr lang="en-US" altLang="zh-CN" dirty="0"/>
              <a:t>3</a:t>
            </a:r>
            <a:r>
              <a:rPr lang="zh-CN" altLang="en-US" dirty="0"/>
              <a:t>种伪类型</a:t>
            </a:r>
            <a:endParaRPr lang="en-US" altLang="zh-CN" dirty="0"/>
          </a:p>
          <a:p>
            <a:pPr lvl="1"/>
            <a:r>
              <a:rPr lang="en-US" altLang="zh-CN" dirty="0"/>
              <a:t>mixed</a:t>
            </a:r>
            <a:r>
              <a:rPr lang="zh-CN" altLang="en-US" dirty="0"/>
              <a:t>（混合类型）                    </a:t>
            </a:r>
            <a:endParaRPr lang="en-US" altLang="zh-CN" dirty="0"/>
          </a:p>
          <a:p>
            <a:pPr lvl="1"/>
            <a:r>
              <a:rPr lang="en-US" altLang="zh-CN" dirty="0"/>
              <a:t>number</a:t>
            </a:r>
            <a:r>
              <a:rPr lang="zh-CN" altLang="en-US" dirty="0"/>
              <a:t>（数字类型）                    </a:t>
            </a:r>
            <a:endParaRPr lang="en-US" altLang="zh-CN" dirty="0"/>
          </a:p>
          <a:p>
            <a:pPr lvl="1"/>
            <a:r>
              <a:rPr lang="en-US" altLang="zh-CN" dirty="0"/>
              <a:t>callback</a:t>
            </a:r>
            <a:r>
              <a:rPr lang="zh-CN" altLang="en-US" dirty="0"/>
              <a:t>（回调类型）</a:t>
            </a:r>
          </a:p>
          <a:p>
            <a:endParaRPr lang="zh-CN" altLang="en-US" dirty="0"/>
          </a:p>
        </p:txBody>
      </p:sp>
    </p:spTree>
    <p:extLst>
      <p:ext uri="{BB962C8B-B14F-4D97-AF65-F5344CB8AC3E}">
        <p14:creationId xmlns:p14="http://schemas.microsoft.com/office/powerpoint/2010/main" val="933905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p:txBody>
          <a:bodyPr/>
          <a:lstStyle/>
          <a:p>
            <a:r>
              <a:rPr lang="en-US" altLang="zh-CN"/>
              <a:t>Web</a:t>
            </a:r>
            <a:r>
              <a:rPr lang="zh-CN" altLang="en-US"/>
              <a:t>服务器功能</a:t>
            </a:r>
          </a:p>
        </p:txBody>
      </p:sp>
      <p:sp>
        <p:nvSpPr>
          <p:cNvPr id="1362947"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基本功</a:t>
            </a:r>
            <a:r>
              <a:rPr lang="zh-CN" altLang="en-US" dirty="0" smtClean="0"/>
              <a:t>能</a:t>
            </a:r>
            <a:endParaRPr lang="en-US" altLang="zh-CN" dirty="0"/>
          </a:p>
          <a:p>
            <a:pPr lvl="1"/>
            <a:r>
              <a:rPr lang="zh-CN" altLang="en-US" dirty="0"/>
              <a:t>和客户建立</a:t>
            </a:r>
            <a:r>
              <a:rPr lang="zh-CN" altLang="en-US" dirty="0" smtClean="0"/>
              <a:t>连接</a:t>
            </a:r>
            <a:endParaRPr lang="zh-CN" altLang="en-US" dirty="0"/>
          </a:p>
          <a:p>
            <a:pPr lvl="1"/>
            <a:r>
              <a:rPr lang="zh-CN" altLang="en-US" dirty="0"/>
              <a:t>解释客户的请求</a:t>
            </a:r>
            <a:r>
              <a:rPr lang="zh-CN" altLang="en-US" dirty="0" smtClean="0"/>
              <a:t>消息</a:t>
            </a:r>
            <a:endParaRPr lang="zh-CN" altLang="en-US" dirty="0"/>
          </a:p>
          <a:p>
            <a:pPr lvl="1"/>
            <a:r>
              <a:rPr lang="zh-CN" altLang="en-US" dirty="0"/>
              <a:t>按照用户的要求执行相应的</a:t>
            </a:r>
            <a:r>
              <a:rPr lang="zh-CN" altLang="en-US" dirty="0" smtClean="0"/>
              <a:t>处理</a:t>
            </a:r>
            <a:endParaRPr lang="zh-CN" altLang="en-US" dirty="0"/>
          </a:p>
          <a:p>
            <a:pPr lvl="1"/>
            <a:r>
              <a:rPr lang="zh-CN" altLang="en-US" dirty="0"/>
              <a:t>将处理结果作为响应消息返回给</a:t>
            </a:r>
            <a:r>
              <a:rPr lang="zh-CN" altLang="en-US" dirty="0" smtClean="0"/>
              <a:t>客户</a:t>
            </a:r>
          </a:p>
          <a:p>
            <a:r>
              <a:rPr lang="zh-CN" altLang="en-US" dirty="0" smtClean="0"/>
              <a:t>高级功能</a:t>
            </a:r>
            <a:endParaRPr lang="en-US" altLang="zh-CN" dirty="0" smtClean="0"/>
          </a:p>
          <a:p>
            <a:pPr lvl="1"/>
            <a:r>
              <a:rPr lang="zh-CN" altLang="en-US" dirty="0" smtClean="0"/>
              <a:t>将</a:t>
            </a:r>
            <a:r>
              <a:rPr lang="zh-CN" altLang="en-US" dirty="0"/>
              <a:t>客户提交的信息传递给</a:t>
            </a:r>
            <a:r>
              <a:rPr lang="en-US" altLang="zh-CN" dirty="0"/>
              <a:t>CGI</a:t>
            </a:r>
            <a:r>
              <a:rPr lang="zh-CN" altLang="en-US" dirty="0"/>
              <a:t>程序或</a:t>
            </a:r>
            <a:r>
              <a:rPr lang="en-US" altLang="zh-CN" dirty="0"/>
              <a:t>ASP</a:t>
            </a:r>
            <a:r>
              <a:rPr lang="zh-CN" altLang="en-US" dirty="0"/>
              <a:t>脚本等服务器端应用程序</a:t>
            </a:r>
          </a:p>
          <a:p>
            <a:pPr lvl="1"/>
            <a:r>
              <a:rPr lang="zh-CN" altLang="en-US" dirty="0"/>
              <a:t>接收服务器端应用程序的输出结果</a:t>
            </a:r>
          </a:p>
        </p:txBody>
      </p:sp>
    </p:spTree>
    <p:extLst>
      <p:ext uri="{BB962C8B-B14F-4D97-AF65-F5344CB8AC3E}">
        <p14:creationId xmlns:p14="http://schemas.microsoft.com/office/powerpoint/2010/main" val="1977978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smtClean="0"/>
              <a:t>NULL</a:t>
            </a:r>
            <a:r>
              <a:rPr lang="zh-CN" altLang="en-US" dirty="0" smtClean="0"/>
              <a:t>类型表示空</a:t>
            </a:r>
            <a:endParaRPr lang="en-US" altLang="zh-CN" dirty="0" smtClean="0"/>
          </a:p>
          <a:p>
            <a:pPr lvl="1"/>
            <a:r>
              <a:rPr lang="zh-CN" altLang="en-US" dirty="0" smtClean="0"/>
              <a:t>没有被赋值、已经被重置或直接赋值为</a:t>
            </a:r>
            <a:r>
              <a:rPr lang="en-US" altLang="zh-CN" dirty="0" smtClean="0"/>
              <a:t>null</a:t>
            </a:r>
            <a:r>
              <a:rPr lang="zh-CN" altLang="en-US" dirty="0" smtClean="0"/>
              <a:t>的变量就是</a:t>
            </a:r>
            <a:r>
              <a:rPr lang="en-US" altLang="zh-CN" dirty="0" smtClean="0"/>
              <a:t>NULL</a:t>
            </a:r>
            <a:r>
              <a:rPr lang="zh-CN" altLang="en-US" dirty="0" smtClean="0"/>
              <a:t>类型变量</a:t>
            </a:r>
            <a:endParaRPr lang="en-US" altLang="zh-CN" dirty="0" smtClean="0"/>
          </a:p>
          <a:p>
            <a:r>
              <a:rPr lang="en-US" altLang="zh-CN" dirty="0" err="1"/>
              <a:t>b</a:t>
            </a:r>
            <a:r>
              <a:rPr lang="en-US" altLang="zh-CN" dirty="0" err="1" smtClean="0"/>
              <a:t>oolean</a:t>
            </a:r>
            <a:r>
              <a:rPr lang="zh-CN" altLang="en-US" dirty="0"/>
              <a:t>类型有</a:t>
            </a:r>
            <a:r>
              <a:rPr lang="en-US" altLang="zh-CN" dirty="0"/>
              <a:t>true</a:t>
            </a:r>
            <a:r>
              <a:rPr lang="zh-CN" altLang="en-US" dirty="0"/>
              <a:t>和</a:t>
            </a:r>
            <a:r>
              <a:rPr lang="en-US" altLang="zh-CN" dirty="0"/>
              <a:t>false</a:t>
            </a:r>
            <a:r>
              <a:rPr lang="zh-CN" altLang="en-US" dirty="0"/>
              <a:t>两个</a:t>
            </a:r>
            <a:r>
              <a:rPr lang="zh-CN" altLang="en-US" dirty="0" smtClean="0"/>
              <a:t>值</a:t>
            </a:r>
            <a:endParaRPr lang="en-US" altLang="zh-CN" dirty="0" smtClean="0"/>
          </a:p>
          <a:p>
            <a:r>
              <a:rPr lang="en-US" altLang="zh-CN" dirty="0" smtClean="0"/>
              <a:t>integer</a:t>
            </a:r>
            <a:r>
              <a:rPr lang="zh-CN" altLang="en-US" dirty="0" smtClean="0"/>
              <a:t>类型相当于</a:t>
            </a:r>
            <a:r>
              <a:rPr lang="en-US" altLang="zh-CN" dirty="0" smtClean="0"/>
              <a:t>C</a:t>
            </a:r>
            <a:r>
              <a:rPr lang="zh-CN" altLang="en-US" dirty="0" smtClean="0"/>
              <a:t>中的</a:t>
            </a:r>
            <a:r>
              <a:rPr lang="en-US" altLang="zh-CN" dirty="0" smtClean="0"/>
              <a:t>long</a:t>
            </a:r>
            <a:r>
              <a:rPr lang="zh-CN" altLang="en-US" dirty="0" smtClean="0"/>
              <a:t>型整数</a:t>
            </a:r>
            <a:endParaRPr lang="en-US" altLang="zh-CN" dirty="0" smtClean="0"/>
          </a:p>
          <a:p>
            <a:pPr lvl="1"/>
            <a:r>
              <a:rPr lang="zh-CN" altLang="en-US" dirty="0" smtClean="0"/>
              <a:t>不同平台范围不同</a:t>
            </a:r>
            <a:endParaRPr lang="en-US" altLang="zh-CN" dirty="0" smtClean="0"/>
          </a:p>
          <a:p>
            <a:pPr lvl="1"/>
            <a:r>
              <a:rPr lang="zh-CN" altLang="en-US" dirty="0" smtClean="0"/>
              <a:t>可以使用十进制、八进制、十六进制或二进制</a:t>
            </a:r>
            <a:endParaRPr lang="en-US" altLang="zh-CN" dirty="0" smtClean="0"/>
          </a:p>
          <a:p>
            <a:r>
              <a:rPr lang="en-US" altLang="zh-CN" dirty="0" smtClean="0"/>
              <a:t>float</a:t>
            </a:r>
            <a:r>
              <a:rPr lang="zh-CN" altLang="en-US" dirty="0" smtClean="0"/>
              <a:t>类型相当于</a:t>
            </a:r>
            <a:r>
              <a:rPr lang="en-US" altLang="zh-CN" dirty="0" smtClean="0"/>
              <a:t>C</a:t>
            </a:r>
            <a:r>
              <a:rPr lang="zh-CN" altLang="en-US" dirty="0" smtClean="0"/>
              <a:t>中的</a:t>
            </a:r>
            <a:r>
              <a:rPr lang="en-US" altLang="zh-CN" dirty="0" smtClean="0"/>
              <a:t>double</a:t>
            </a:r>
            <a:r>
              <a:rPr lang="zh-CN" altLang="en-US" dirty="0" smtClean="0"/>
              <a:t>型浮点数</a:t>
            </a:r>
            <a:endParaRPr lang="en-US" altLang="zh-CN" dirty="0" smtClean="0"/>
          </a:p>
          <a:p>
            <a:pPr lvl="1"/>
            <a:r>
              <a:rPr lang="zh-CN" altLang="en-US" dirty="0" smtClean="0"/>
              <a:t>可以使用普通格式或科学计数法</a:t>
            </a:r>
            <a:endParaRPr lang="en-US" altLang="zh-CN" dirty="0"/>
          </a:p>
          <a:p>
            <a:endParaRPr lang="zh-CN" altLang="en-US" dirty="0"/>
          </a:p>
        </p:txBody>
      </p:sp>
    </p:spTree>
    <p:extLst>
      <p:ext uri="{BB962C8B-B14F-4D97-AF65-F5344CB8AC3E}">
        <p14:creationId xmlns:p14="http://schemas.microsoft.com/office/powerpoint/2010/main" val="29116524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a:xfrm>
            <a:off x="1066800" y="1628800"/>
            <a:ext cx="10363200" cy="4114800"/>
          </a:xfrm>
        </p:spPr>
        <p:txBody>
          <a:bodyPr/>
          <a:lstStyle/>
          <a:p>
            <a:r>
              <a:rPr lang="en-US" altLang="zh-CN" dirty="0"/>
              <a:t>s</a:t>
            </a:r>
            <a:r>
              <a:rPr lang="en-US" altLang="zh-CN" dirty="0" smtClean="0"/>
              <a:t>tring</a:t>
            </a:r>
            <a:r>
              <a:rPr lang="zh-CN" altLang="en-US" dirty="0" smtClean="0"/>
              <a:t>类型用于表示字符串</a:t>
            </a:r>
            <a:r>
              <a:rPr lang="en-US" altLang="zh-CN" dirty="0" smtClean="0"/>
              <a:t>		</a:t>
            </a:r>
            <a:r>
              <a:rPr lang="en-US" altLang="zh-CN" dirty="0" smtClean="0">
                <a:hlinkClick r:id="rId3" action="ppaction://hlinkfile"/>
              </a:rPr>
              <a:t>example</a:t>
            </a:r>
            <a:endParaRPr lang="en-US" altLang="zh-CN" dirty="0" smtClean="0"/>
          </a:p>
          <a:p>
            <a:pPr lvl="1"/>
            <a:r>
              <a:rPr lang="zh-CN" altLang="en-US" dirty="0" smtClean="0"/>
              <a:t>包含在</a:t>
            </a:r>
            <a:r>
              <a:rPr lang="en-US" altLang="zh-CN" dirty="0" smtClean="0"/>
              <a:t>”……”</a:t>
            </a:r>
            <a:r>
              <a:rPr lang="zh-CN" altLang="en-US" dirty="0" smtClean="0"/>
              <a:t>或</a:t>
            </a:r>
            <a:r>
              <a:rPr lang="en-US" altLang="zh-CN" dirty="0" smtClean="0"/>
              <a:t>’……’</a:t>
            </a:r>
            <a:r>
              <a:rPr lang="zh-CN" altLang="en-US" dirty="0" smtClean="0"/>
              <a:t>中的字符序列</a:t>
            </a:r>
            <a:endParaRPr lang="en-US" altLang="zh-CN" dirty="0" smtClean="0"/>
          </a:p>
          <a:p>
            <a:pPr lvl="1"/>
            <a:r>
              <a:rPr lang="zh-CN" altLang="en-US" dirty="0" smtClean="0"/>
              <a:t>可以用</a:t>
            </a:r>
            <a:r>
              <a:rPr lang="en-US" altLang="zh-CN" dirty="0" smtClean="0"/>
              <a:t>{}</a:t>
            </a:r>
            <a:r>
              <a:rPr lang="zh-CN" altLang="en-US" dirty="0" smtClean="0"/>
              <a:t>明确进行变量插值</a:t>
            </a:r>
            <a:endParaRPr lang="en-US" altLang="zh-CN" dirty="0" smtClean="0"/>
          </a:p>
          <a:p>
            <a:pPr lvl="1"/>
            <a:r>
              <a:rPr lang="zh-CN" altLang="en-US" dirty="0" smtClean="0"/>
              <a:t>单引号中字符串不能插值，仅支持</a:t>
            </a:r>
            <a:r>
              <a:rPr lang="en-US" altLang="zh-CN" dirty="0" smtClean="0"/>
              <a:t>\’</a:t>
            </a:r>
            <a:r>
              <a:rPr lang="zh-CN" altLang="en-US" dirty="0" smtClean="0"/>
              <a:t>和</a:t>
            </a:r>
            <a:r>
              <a:rPr lang="en-US" altLang="zh-CN" dirty="0" smtClean="0"/>
              <a:t>\\</a:t>
            </a:r>
            <a:r>
              <a:rPr lang="zh-CN" altLang="en-US" dirty="0" smtClean="0"/>
              <a:t>转义序列</a:t>
            </a:r>
            <a:endParaRPr lang="en-US" altLang="zh-CN" dirty="0" smtClean="0"/>
          </a:p>
          <a:p>
            <a:pPr lvl="1"/>
            <a:r>
              <a:rPr lang="zh-CN" altLang="en-US" dirty="0" smtClean="0"/>
              <a:t>双引号</a:t>
            </a:r>
            <a:r>
              <a:rPr lang="zh-CN" altLang="en-US" dirty="0"/>
              <a:t>中</a:t>
            </a:r>
            <a:r>
              <a:rPr lang="zh-CN" altLang="en-US" dirty="0" smtClean="0"/>
              <a:t>字符串可以插值，支持大量转义</a:t>
            </a:r>
            <a:r>
              <a:rPr lang="zh-CN" altLang="en-US" dirty="0"/>
              <a:t>序列</a:t>
            </a:r>
            <a:endParaRPr lang="en-US" altLang="zh-CN" dirty="0" smtClean="0"/>
          </a:p>
        </p:txBody>
      </p:sp>
      <p:pic>
        <p:nvPicPr>
          <p:cNvPr id="4" name="图片 3"/>
          <p:cNvPicPr>
            <a:picLocks noChangeAspect="1"/>
          </p:cNvPicPr>
          <p:nvPr/>
        </p:nvPicPr>
        <p:blipFill>
          <a:blip r:embed="rId4"/>
          <a:stretch>
            <a:fillRect/>
          </a:stretch>
        </p:blipFill>
        <p:spPr>
          <a:xfrm>
            <a:off x="2963284" y="4077072"/>
            <a:ext cx="6570232" cy="2160240"/>
          </a:xfrm>
          <a:prstGeom prst="rect">
            <a:avLst/>
          </a:prstGeom>
        </p:spPr>
      </p:pic>
    </p:spTree>
    <p:extLst>
      <p:ext uri="{BB962C8B-B14F-4D97-AF65-F5344CB8AC3E}">
        <p14:creationId xmlns:p14="http://schemas.microsoft.com/office/powerpoint/2010/main" val="24870567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pic>
        <p:nvPicPr>
          <p:cNvPr id="4" name="内容占位符 3"/>
          <p:cNvPicPr>
            <a:picLocks noGrp="1" noChangeAspect="1"/>
          </p:cNvPicPr>
          <p:nvPr>
            <p:ph idx="1"/>
          </p:nvPr>
        </p:nvPicPr>
        <p:blipFill>
          <a:blip r:embed="rId2"/>
          <a:stretch>
            <a:fillRect/>
          </a:stretch>
        </p:blipFill>
        <p:spPr>
          <a:xfrm>
            <a:off x="3787753" y="1905000"/>
            <a:ext cx="5022893" cy="4114800"/>
          </a:xfrm>
          <a:prstGeom prst="rect">
            <a:avLst/>
          </a:prstGeom>
        </p:spPr>
      </p:pic>
    </p:spTree>
    <p:extLst>
      <p:ext uri="{BB962C8B-B14F-4D97-AF65-F5344CB8AC3E}">
        <p14:creationId xmlns:p14="http://schemas.microsoft.com/office/powerpoint/2010/main" val="4808050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a:t>string</a:t>
            </a:r>
            <a:r>
              <a:rPr lang="zh-CN" altLang="en-US" dirty="0" smtClean="0"/>
              <a:t>类型还支持</a:t>
            </a:r>
            <a:r>
              <a:rPr lang="en-US" altLang="zh-CN" dirty="0" err="1"/>
              <a:t>heredoc</a:t>
            </a:r>
            <a:r>
              <a:rPr lang="zh-CN" altLang="en-US" dirty="0"/>
              <a:t>和</a:t>
            </a:r>
            <a:r>
              <a:rPr lang="en-US" altLang="zh-CN" dirty="0" err="1"/>
              <a:t>nowdoc</a:t>
            </a:r>
            <a:r>
              <a:rPr lang="zh-CN" altLang="en-US" dirty="0"/>
              <a:t>语法</a:t>
            </a:r>
            <a:r>
              <a:rPr lang="zh-CN" altLang="en-US" dirty="0" smtClean="0"/>
              <a:t>结构</a:t>
            </a:r>
            <a:endParaRPr lang="en-US" altLang="zh-CN" dirty="0" smtClean="0"/>
          </a:p>
          <a:p>
            <a:pPr lvl="1"/>
            <a:r>
              <a:rPr lang="zh-CN" altLang="en-US" dirty="0" smtClean="0"/>
              <a:t>都以</a:t>
            </a:r>
            <a:r>
              <a:rPr lang="en-US" altLang="zh-CN" dirty="0" smtClean="0"/>
              <a:t>&lt;&lt;&lt; </a:t>
            </a:r>
            <a:r>
              <a:rPr lang="zh-CN" altLang="en-US" dirty="0" smtClean="0"/>
              <a:t>标识符开头，以另起一行的标识符加分号结尾</a:t>
            </a:r>
            <a:endParaRPr lang="en-US" altLang="zh-CN" dirty="0" smtClean="0"/>
          </a:p>
          <a:p>
            <a:pPr lvl="1"/>
            <a:r>
              <a:rPr lang="en-US" altLang="zh-CN" dirty="0" smtClean="0"/>
              <a:t>&lt;&lt;&lt;</a:t>
            </a:r>
            <a:r>
              <a:rPr lang="zh-CN" altLang="en-US" dirty="0" smtClean="0"/>
              <a:t>和标识符之间必须有个空格，其后必须换行；</a:t>
            </a:r>
            <a:r>
              <a:rPr lang="en-US" altLang="zh-CN" dirty="0"/>
              <a:t> </a:t>
            </a:r>
            <a:r>
              <a:rPr lang="en-US" altLang="zh-CN" dirty="0" err="1"/>
              <a:t>now</a:t>
            </a:r>
            <a:r>
              <a:rPr lang="en-US" altLang="zh-CN" dirty="0" err="1" smtClean="0"/>
              <a:t>doc</a:t>
            </a:r>
            <a:r>
              <a:rPr lang="zh-CN" altLang="en-US" dirty="0" smtClean="0"/>
              <a:t>中标识符必须用单引号</a:t>
            </a:r>
            <a:r>
              <a:rPr lang="en-US" altLang="zh-CN" dirty="0" smtClean="0"/>
              <a:t>’ ’</a:t>
            </a:r>
            <a:r>
              <a:rPr lang="zh-CN" altLang="en-US" dirty="0" smtClean="0"/>
              <a:t>包含起来</a:t>
            </a:r>
            <a:endParaRPr lang="en-US" altLang="zh-CN" dirty="0" smtClean="0"/>
          </a:p>
          <a:p>
            <a:pPr lvl="1"/>
            <a:r>
              <a:rPr lang="zh-CN" altLang="en-US" dirty="0" smtClean="0"/>
              <a:t>结束那行标识符不能缩进，分号后前后不能有任何空白或制表符</a:t>
            </a:r>
            <a:endParaRPr lang="en-US" altLang="zh-CN" dirty="0" smtClean="0"/>
          </a:p>
          <a:p>
            <a:pPr lvl="1"/>
            <a:r>
              <a:rPr lang="en-US" altLang="zh-CN" dirty="0" err="1"/>
              <a:t>heredoc</a:t>
            </a:r>
            <a:r>
              <a:rPr lang="zh-CN" altLang="en-US" dirty="0"/>
              <a:t>和</a:t>
            </a:r>
            <a:r>
              <a:rPr lang="en-US" altLang="zh-CN" dirty="0" err="1" smtClean="0"/>
              <a:t>nowdoc</a:t>
            </a:r>
            <a:r>
              <a:rPr lang="zh-CN" altLang="en-US" dirty="0" smtClean="0"/>
              <a:t>差异类似双引号</a:t>
            </a:r>
            <a:r>
              <a:rPr lang="en-US" altLang="zh-CN" dirty="0" smtClean="0"/>
              <a:t>String</a:t>
            </a:r>
            <a:r>
              <a:rPr lang="zh-CN" altLang="en-US" dirty="0" smtClean="0"/>
              <a:t>和单引号</a:t>
            </a:r>
            <a:r>
              <a:rPr lang="en-US" altLang="zh-CN" dirty="0" smtClean="0"/>
              <a:t>String</a:t>
            </a:r>
            <a:r>
              <a:rPr lang="zh-CN" altLang="en-US" dirty="0" smtClean="0"/>
              <a:t>的差异</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6926168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pic>
        <p:nvPicPr>
          <p:cNvPr id="4" name="内容占位符 3"/>
          <p:cNvPicPr>
            <a:picLocks noGrp="1" noChangeAspect="1"/>
          </p:cNvPicPr>
          <p:nvPr>
            <p:ph idx="1"/>
          </p:nvPr>
        </p:nvPicPr>
        <p:blipFill>
          <a:blip r:embed="rId2"/>
          <a:stretch>
            <a:fillRect/>
          </a:stretch>
        </p:blipFill>
        <p:spPr>
          <a:xfrm>
            <a:off x="3724577" y="1905000"/>
            <a:ext cx="5149246" cy="4114800"/>
          </a:xfrm>
          <a:prstGeom prst="rect">
            <a:avLst/>
          </a:prstGeom>
        </p:spPr>
      </p:pic>
    </p:spTree>
    <p:extLst>
      <p:ext uri="{BB962C8B-B14F-4D97-AF65-F5344CB8AC3E}">
        <p14:creationId xmlns:p14="http://schemas.microsoft.com/office/powerpoint/2010/main" val="41089134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a:t>
            </a:r>
            <a:endParaRPr lang="zh-CN" altLang="en-US" dirty="0"/>
          </a:p>
        </p:txBody>
      </p:sp>
      <p:sp>
        <p:nvSpPr>
          <p:cNvPr id="3" name="内容占位符 2"/>
          <p:cNvSpPr>
            <a:spLocks noGrp="1"/>
          </p:cNvSpPr>
          <p:nvPr>
            <p:ph idx="1"/>
          </p:nvPr>
        </p:nvSpPr>
        <p:spPr/>
        <p:txBody>
          <a:bodyPr/>
          <a:lstStyle/>
          <a:p>
            <a:r>
              <a:rPr lang="zh-CN" altLang="en-US" dirty="0"/>
              <a:t>许多</a:t>
            </a:r>
            <a:r>
              <a:rPr lang="zh-CN" altLang="en-US" dirty="0" smtClean="0"/>
              <a:t>假值</a:t>
            </a:r>
            <a:endParaRPr lang="en-US" altLang="zh-CN" dirty="0"/>
          </a:p>
          <a:p>
            <a:pPr lvl="1"/>
            <a:r>
              <a:rPr lang="en-US" altLang="zh-CN" dirty="0"/>
              <a:t>false</a:t>
            </a:r>
            <a:r>
              <a:rPr lang="zh-CN" altLang="en-US" dirty="0"/>
              <a:t>、</a:t>
            </a:r>
            <a:r>
              <a:rPr lang="en-US" altLang="zh-CN" dirty="0" smtClean="0"/>
              <a:t>0</a:t>
            </a:r>
            <a:r>
              <a:rPr lang="zh-CN" altLang="en-US" dirty="0" smtClean="0"/>
              <a:t>、</a:t>
            </a:r>
            <a:r>
              <a:rPr lang="en-US" altLang="zh-CN" dirty="0" smtClean="0"/>
              <a:t>0.0</a:t>
            </a:r>
            <a:r>
              <a:rPr lang="zh-CN" altLang="en-US" dirty="0" smtClean="0"/>
              <a:t>、</a:t>
            </a:r>
            <a:r>
              <a:rPr lang="en-US" altLang="zh-CN" dirty="0"/>
              <a:t>””</a:t>
            </a:r>
            <a:r>
              <a:rPr lang="zh-CN" altLang="en-US" dirty="0" smtClean="0"/>
              <a:t>、</a:t>
            </a:r>
            <a:r>
              <a:rPr lang="en-US" altLang="zh-CN" dirty="0" smtClean="0"/>
              <a:t>”0”</a:t>
            </a:r>
            <a:r>
              <a:rPr lang="zh-CN" altLang="en-US" dirty="0" smtClean="0"/>
              <a:t>、</a:t>
            </a:r>
            <a:r>
              <a:rPr lang="en-US" altLang="zh-CN" dirty="0" smtClean="0"/>
              <a:t>NULL</a:t>
            </a:r>
            <a:r>
              <a:rPr lang="zh-CN" altLang="en-US" dirty="0" smtClean="0"/>
              <a:t>、空数组、空对象</a:t>
            </a:r>
            <a:endParaRPr lang="en-US" altLang="zh-CN" dirty="0"/>
          </a:p>
          <a:p>
            <a:r>
              <a:rPr lang="zh-CN" altLang="en-US" dirty="0" smtClean="0"/>
              <a:t>可以使用</a:t>
            </a:r>
            <a:r>
              <a:rPr lang="en-US" altLang="zh-CN" dirty="0" err="1" smtClean="0"/>
              <a:t>is_xx</a:t>
            </a:r>
            <a:r>
              <a:rPr lang="en-US" altLang="zh-CN" dirty="0" smtClean="0"/>
              <a:t>($x)</a:t>
            </a:r>
            <a:r>
              <a:rPr lang="zh-CN" altLang="en-US" dirty="0" smtClean="0"/>
              <a:t>来判别</a:t>
            </a:r>
            <a:r>
              <a:rPr lang="en-US" altLang="zh-CN" dirty="0" smtClean="0"/>
              <a:t>$x</a:t>
            </a:r>
            <a:r>
              <a:rPr lang="zh-CN" altLang="en-US" dirty="0" smtClean="0"/>
              <a:t>的类型，如</a:t>
            </a:r>
            <a:r>
              <a:rPr lang="en-US" altLang="zh-CN" dirty="0" err="1" smtClean="0"/>
              <a:t>is_int</a:t>
            </a:r>
            <a:endParaRPr lang="en-US" altLang="zh-CN" dirty="0" smtClean="0"/>
          </a:p>
          <a:p>
            <a:r>
              <a:rPr lang="zh-CN" altLang="en-US" dirty="0" smtClean="0"/>
              <a:t>可以使用类型转换运算符来临时转换类型</a:t>
            </a:r>
            <a:endParaRPr lang="en-US" altLang="zh-CN" dirty="0" smtClean="0"/>
          </a:p>
          <a:p>
            <a:r>
              <a:rPr lang="zh-CN" altLang="en-US" dirty="0" smtClean="0"/>
              <a:t>可以使用</a:t>
            </a:r>
            <a:r>
              <a:rPr lang="en-US" altLang="zh-CN" dirty="0" err="1" smtClean="0"/>
              <a:t>gettype</a:t>
            </a:r>
            <a:r>
              <a:rPr lang="en-US" altLang="zh-CN" dirty="0" smtClean="0"/>
              <a:t>()</a:t>
            </a:r>
            <a:r>
              <a:rPr lang="zh-CN" altLang="en-US" dirty="0" smtClean="0"/>
              <a:t>和</a:t>
            </a:r>
            <a:r>
              <a:rPr lang="en-US" altLang="zh-CN" dirty="0" err="1" smtClean="0"/>
              <a:t>settype</a:t>
            </a:r>
            <a:r>
              <a:rPr lang="en-US" altLang="zh-CN" dirty="0" smtClean="0"/>
              <a:t>()</a:t>
            </a:r>
            <a:r>
              <a:rPr lang="zh-CN" altLang="en-US" dirty="0" smtClean="0"/>
              <a:t>来得到和设置变量类型</a:t>
            </a:r>
            <a:endParaRPr lang="en-US" altLang="zh-CN" dirty="0" smtClean="0"/>
          </a:p>
          <a:p>
            <a:r>
              <a:rPr lang="zh-CN" altLang="en-US" dirty="0" smtClean="0"/>
              <a:t>在运算过程中可能会发生隐式类型转换</a:t>
            </a:r>
            <a:endParaRPr lang="en-US" altLang="zh-CN" dirty="0" smtClean="0"/>
          </a:p>
          <a:p>
            <a:r>
              <a:rPr lang="en-US" altLang="zh-CN" dirty="0">
                <a:hlinkClick r:id="rId3" action="ppaction://hlinkfile"/>
              </a:rPr>
              <a:t>example</a:t>
            </a:r>
            <a:endParaRPr lang="en-US" altLang="zh-CN" dirty="0" smtClean="0"/>
          </a:p>
          <a:p>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1134003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pic>
        <p:nvPicPr>
          <p:cNvPr id="6" name="内容占位符 5"/>
          <p:cNvPicPr>
            <a:picLocks noGrp="1" noChangeAspect="1"/>
          </p:cNvPicPr>
          <p:nvPr>
            <p:ph sz="half" idx="1"/>
          </p:nvPr>
        </p:nvPicPr>
        <p:blipFill>
          <a:blip r:embed="rId2"/>
          <a:stretch>
            <a:fillRect/>
          </a:stretch>
        </p:blipFill>
        <p:spPr>
          <a:xfrm>
            <a:off x="1911557" y="1905000"/>
            <a:ext cx="3492085"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193031"/>
            <a:ext cx="5080000" cy="3538737"/>
          </a:xfrm>
          <a:prstGeom prst="rect">
            <a:avLst/>
          </a:prstGeom>
        </p:spPr>
      </p:pic>
    </p:spTree>
    <p:extLst>
      <p:ext uri="{BB962C8B-B14F-4D97-AF65-F5344CB8AC3E}">
        <p14:creationId xmlns:p14="http://schemas.microsoft.com/office/powerpoint/2010/main" val="21387890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的变量是弱类型的，可以存储任意类型数据</a:t>
            </a:r>
            <a:endParaRPr lang="en-US" altLang="zh-CN" dirty="0" smtClean="0"/>
          </a:p>
          <a:p>
            <a:r>
              <a:rPr lang="zh-CN" altLang="en-US" dirty="0" smtClean="0"/>
              <a:t>没有变量声明，首次赋值时被声明</a:t>
            </a:r>
            <a:endParaRPr lang="en-US" altLang="zh-CN" dirty="0" smtClean="0"/>
          </a:p>
          <a:p>
            <a:r>
              <a:rPr lang="zh-CN" altLang="en-US" dirty="0" smtClean="0"/>
              <a:t>变量没有默认值（因为无类型）</a:t>
            </a:r>
            <a:endParaRPr lang="en-US" altLang="zh-CN" dirty="0" smtClean="0"/>
          </a:p>
          <a:p>
            <a:r>
              <a:rPr lang="zh-CN" altLang="en-US" dirty="0" smtClean="0"/>
              <a:t>变量名固定以</a:t>
            </a:r>
            <a:r>
              <a:rPr lang="en-US" altLang="zh-CN" dirty="0" smtClean="0"/>
              <a:t>$</a:t>
            </a:r>
            <a:r>
              <a:rPr lang="zh-CN" altLang="en-US" dirty="0" smtClean="0"/>
              <a:t>开头</a:t>
            </a:r>
            <a:endParaRPr lang="en-US" altLang="zh-CN" dirty="0" smtClean="0"/>
          </a:p>
          <a:p>
            <a:r>
              <a:rPr lang="zh-CN" altLang="en-US" dirty="0" smtClean="0"/>
              <a:t>可以通过引用为变量创建别名</a:t>
            </a:r>
            <a:endParaRPr lang="en-US" altLang="zh-CN" dirty="0" smtClean="0"/>
          </a:p>
          <a:p>
            <a:pPr lvl="1"/>
            <a:r>
              <a:rPr lang="zh-CN" altLang="en-US" dirty="0" smtClean="0"/>
              <a:t>如</a:t>
            </a:r>
            <a:r>
              <a:rPr lang="en-US" altLang="zh-CN" dirty="0" smtClean="0"/>
              <a:t>$foo = &amp; $bar</a:t>
            </a:r>
          </a:p>
          <a:p>
            <a:pPr lvl="1"/>
            <a:r>
              <a:rPr lang="zh-CN" altLang="en-US" dirty="0" smtClean="0"/>
              <a:t>本质是取了</a:t>
            </a:r>
            <a:r>
              <a:rPr lang="en-US" altLang="zh-CN" dirty="0" smtClean="0"/>
              <a:t>$bar</a:t>
            </a:r>
            <a:r>
              <a:rPr lang="zh-CN" altLang="en-US" dirty="0" smtClean="0"/>
              <a:t>变量的内存地址赋给</a:t>
            </a:r>
            <a:r>
              <a:rPr lang="en-US" altLang="zh-CN" dirty="0" smtClean="0"/>
              <a:t>$foo</a:t>
            </a:r>
            <a:r>
              <a:rPr lang="zh-CN" altLang="en-US" dirty="0" smtClean="0"/>
              <a:t>，从而使两者指向同一个变量</a:t>
            </a:r>
            <a:endParaRPr lang="en-US" altLang="zh-CN" dirty="0" smtClean="0"/>
          </a:p>
          <a:p>
            <a:pPr lvl="1"/>
            <a:r>
              <a:rPr lang="zh-CN" altLang="en-US" dirty="0" smtClean="0"/>
              <a:t>只有有名字的变量才可引用赋值，如不能</a:t>
            </a:r>
            <a:r>
              <a:rPr lang="en-US" altLang="zh-CN" dirty="0" smtClean="0"/>
              <a:t>$a = &amp; 2;</a:t>
            </a:r>
            <a:endParaRPr lang="zh-CN" altLang="en-US" dirty="0"/>
          </a:p>
        </p:txBody>
      </p:sp>
    </p:spTree>
    <p:extLst>
      <p:ext uri="{BB962C8B-B14F-4D97-AF65-F5344CB8AC3E}">
        <p14:creationId xmlns:p14="http://schemas.microsoft.com/office/powerpoint/2010/main" val="30975731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sp>
        <p:nvSpPr>
          <p:cNvPr id="3" name="内容占位符 2"/>
          <p:cNvSpPr>
            <a:spLocks noGrp="1"/>
          </p:cNvSpPr>
          <p:nvPr>
            <p:ph sz="half" idx="1"/>
          </p:nvPr>
        </p:nvSpPr>
        <p:spPr/>
        <p:txBody>
          <a:bodyPr/>
          <a:lstStyle/>
          <a:p>
            <a:r>
              <a:rPr lang="zh-CN" altLang="en-US" dirty="0" smtClean="0"/>
              <a:t>系统定义了大量的预定义变量，以及超级全局变量</a:t>
            </a:r>
            <a:endParaRPr lang="en-US" altLang="zh-CN" dirty="0" smtClean="0"/>
          </a:p>
          <a:p>
            <a:r>
              <a:rPr lang="zh-CN" altLang="en-US" dirty="0" smtClean="0"/>
              <a:t>在函数外出现的变量默认为全局变量</a:t>
            </a:r>
            <a:endParaRPr lang="en-US" altLang="zh-CN" dirty="0" smtClean="0"/>
          </a:p>
          <a:p>
            <a:r>
              <a:rPr lang="zh-CN" altLang="en-US" dirty="0" smtClean="0"/>
              <a:t>可变变量；变量的变量，使用</a:t>
            </a:r>
            <a:r>
              <a:rPr lang="en-US" altLang="zh-CN" dirty="0" smtClean="0"/>
              <a:t>$</a:t>
            </a:r>
            <a:r>
              <a:rPr lang="zh-CN" altLang="en-US" dirty="0" smtClean="0"/>
              <a:t>为前缀，引用变量的值作为变量名</a:t>
            </a:r>
            <a:endParaRPr lang="en-US" altLang="zh-CN" dirty="0" smtClean="0"/>
          </a:p>
          <a:p>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729903" y="1905000"/>
            <a:ext cx="4421794" cy="4114800"/>
          </a:xfrm>
          <a:prstGeom prst="rect">
            <a:avLst/>
          </a:prstGeom>
        </p:spPr>
      </p:pic>
    </p:spTree>
    <p:extLst>
      <p:ext uri="{BB962C8B-B14F-4D97-AF65-F5344CB8AC3E}">
        <p14:creationId xmlns:p14="http://schemas.microsoft.com/office/powerpoint/2010/main" val="8756550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常量</a:t>
            </a:r>
            <a:endParaRPr lang="zh-CN" altLang="en-US" dirty="0"/>
          </a:p>
        </p:txBody>
      </p:sp>
      <p:sp>
        <p:nvSpPr>
          <p:cNvPr id="3" name="内容占位符 2"/>
          <p:cNvSpPr>
            <a:spLocks noGrp="1"/>
          </p:cNvSpPr>
          <p:nvPr>
            <p:ph idx="1"/>
          </p:nvPr>
        </p:nvSpPr>
        <p:spPr/>
        <p:txBody>
          <a:bodyPr/>
          <a:lstStyle/>
          <a:p>
            <a:r>
              <a:rPr lang="zh-CN" altLang="en-US" dirty="0" smtClean="0"/>
              <a:t>其值不变的变量为常量</a:t>
            </a:r>
            <a:endParaRPr lang="en-US" altLang="zh-CN" dirty="0" smtClean="0"/>
          </a:p>
          <a:p>
            <a:pPr lvl="1"/>
            <a:r>
              <a:rPr lang="zh-CN" altLang="en-US" dirty="0" smtClean="0"/>
              <a:t>常量一旦被定义就不能被重新定义或取消定义</a:t>
            </a:r>
            <a:endParaRPr lang="en-US" altLang="zh-CN" dirty="0" smtClean="0"/>
          </a:p>
          <a:p>
            <a:pPr lvl="1"/>
            <a:r>
              <a:rPr lang="zh-CN" altLang="en-US" dirty="0" smtClean="0"/>
              <a:t>常量的值只能是标量类型</a:t>
            </a:r>
            <a:endParaRPr lang="en-US" altLang="zh-CN" dirty="0" smtClean="0"/>
          </a:p>
          <a:p>
            <a:r>
              <a:rPr lang="zh-CN" altLang="en-US" dirty="0" smtClean="0"/>
              <a:t>常量名一般为全大写的标识符，不带</a:t>
            </a:r>
            <a:r>
              <a:rPr lang="en-US" altLang="zh-CN" dirty="0" smtClean="0"/>
              <a:t>$</a:t>
            </a:r>
          </a:p>
          <a:p>
            <a:r>
              <a:rPr lang="zh-CN" altLang="en-US" dirty="0" smtClean="0"/>
              <a:t>可以用</a:t>
            </a:r>
            <a:r>
              <a:rPr lang="en-US" altLang="zh-CN" dirty="0" smtClean="0"/>
              <a:t>define</a:t>
            </a:r>
            <a:r>
              <a:rPr lang="zh-CN" altLang="en-US" dirty="0" smtClean="0"/>
              <a:t>函数定义常量</a:t>
            </a:r>
            <a:endParaRPr lang="en-US" altLang="zh-CN" dirty="0" smtClean="0"/>
          </a:p>
          <a:p>
            <a:r>
              <a:rPr lang="zh-CN" altLang="en-US" dirty="0" smtClean="0"/>
              <a:t>可以用</a:t>
            </a:r>
            <a:r>
              <a:rPr lang="en-US" altLang="zh-CN" dirty="0" err="1" smtClean="0"/>
              <a:t>const</a:t>
            </a:r>
            <a:r>
              <a:rPr lang="zh-CN" altLang="en-US" dirty="0" smtClean="0"/>
              <a:t>关键字定义常量</a:t>
            </a:r>
            <a:endParaRPr lang="en-US" altLang="zh-CN" dirty="0" smtClean="0"/>
          </a:p>
          <a:p>
            <a:r>
              <a:rPr lang="zh-CN" altLang="en-US" dirty="0" smtClean="0"/>
              <a:t>系统</a:t>
            </a:r>
            <a:r>
              <a:rPr lang="zh-CN" altLang="en-US" dirty="0"/>
              <a:t>预定</a:t>
            </a:r>
            <a:r>
              <a:rPr lang="zh-CN" altLang="en-US" dirty="0" smtClean="0"/>
              <a:t>义了一批神奇常量（也叫魔术常量）</a:t>
            </a:r>
            <a:endParaRPr lang="en-US" altLang="zh-CN" dirty="0" smtClean="0"/>
          </a:p>
          <a:p>
            <a:r>
              <a:rPr lang="en-US" altLang="zh-CN" dirty="0" smtClean="0"/>
              <a:t>//</a:t>
            </a:r>
            <a:r>
              <a:rPr lang="zh-CN" altLang="en-US" dirty="0" smtClean="0"/>
              <a:t>此外，类中可以定义类常量</a:t>
            </a:r>
            <a:endParaRPr lang="en-US" altLang="zh-CN" dirty="0" smtClean="0"/>
          </a:p>
          <a:p>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3975254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ChangeArrowheads="1"/>
          </p:cNvSpPr>
          <p:nvPr>
            <p:ph type="title"/>
          </p:nvPr>
        </p:nvSpPr>
        <p:spPr/>
        <p:txBody>
          <a:bodyPr/>
          <a:lstStyle/>
          <a:p>
            <a:r>
              <a:rPr lang="en-US" altLang="zh-CN" dirty="0" smtClean="0"/>
              <a:t>Web</a:t>
            </a:r>
            <a:r>
              <a:rPr lang="zh-CN" altLang="en-US" dirty="0" smtClean="0"/>
              <a:t>服务器基本功能</a:t>
            </a:r>
            <a:endParaRPr lang="zh-CN" altLang="en-US" dirty="0"/>
          </a:p>
        </p:txBody>
      </p:sp>
      <p:pic>
        <p:nvPicPr>
          <p:cNvPr id="136601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0965079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常量</a:t>
            </a:r>
          </a:p>
        </p:txBody>
      </p:sp>
      <p:pic>
        <p:nvPicPr>
          <p:cNvPr id="4" name="内容占位符 3"/>
          <p:cNvPicPr>
            <a:picLocks noGrp="1" noChangeAspect="1"/>
          </p:cNvPicPr>
          <p:nvPr>
            <p:ph idx="1"/>
          </p:nvPr>
        </p:nvPicPr>
        <p:blipFill>
          <a:blip r:embed="rId2"/>
          <a:stretch>
            <a:fillRect/>
          </a:stretch>
        </p:blipFill>
        <p:spPr>
          <a:xfrm>
            <a:off x="2688638" y="1905000"/>
            <a:ext cx="7221123" cy="4114800"/>
          </a:xfrm>
          <a:prstGeom prst="rect">
            <a:avLst/>
          </a:prstGeom>
        </p:spPr>
      </p:pic>
    </p:spTree>
    <p:extLst>
      <p:ext uri="{BB962C8B-B14F-4D97-AF65-F5344CB8AC3E}">
        <p14:creationId xmlns:p14="http://schemas.microsoft.com/office/powerpoint/2010/main" val="12533338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常量</a:t>
            </a:r>
          </a:p>
        </p:txBody>
      </p:sp>
      <p:pic>
        <p:nvPicPr>
          <p:cNvPr id="4" name="内容占位符 3"/>
          <p:cNvPicPr>
            <a:picLocks noGrp="1" noChangeAspect="1"/>
          </p:cNvPicPr>
          <p:nvPr>
            <p:ph idx="1"/>
          </p:nvPr>
        </p:nvPicPr>
        <p:blipFill>
          <a:blip r:embed="rId3"/>
          <a:stretch>
            <a:fillRect/>
          </a:stretch>
        </p:blipFill>
        <p:spPr>
          <a:xfrm>
            <a:off x="2362200" y="2251250"/>
            <a:ext cx="7772400" cy="3422300"/>
          </a:xfrm>
          <a:prstGeom prst="rect">
            <a:avLst/>
          </a:prstGeom>
        </p:spPr>
      </p:pic>
    </p:spTree>
    <p:extLst>
      <p:ext uri="{BB962C8B-B14F-4D97-AF65-F5344CB8AC3E}">
        <p14:creationId xmlns:p14="http://schemas.microsoft.com/office/powerpoint/2010/main" val="3324864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pic>
        <p:nvPicPr>
          <p:cNvPr id="4" name="内容占位符 3"/>
          <p:cNvPicPr>
            <a:picLocks noGrp="1" noChangeAspect="1"/>
          </p:cNvPicPr>
          <p:nvPr>
            <p:ph idx="1"/>
          </p:nvPr>
        </p:nvPicPr>
        <p:blipFill>
          <a:blip r:embed="rId2"/>
          <a:stretch>
            <a:fillRect/>
          </a:stretch>
        </p:blipFill>
        <p:spPr>
          <a:xfrm>
            <a:off x="2563416" y="1556793"/>
            <a:ext cx="6912768" cy="5110299"/>
          </a:xfrm>
          <a:prstGeom prst="rect">
            <a:avLst/>
          </a:prstGeom>
        </p:spPr>
      </p:pic>
    </p:spTree>
    <p:extLst>
      <p:ext uri="{BB962C8B-B14F-4D97-AF65-F5344CB8AC3E}">
        <p14:creationId xmlns:p14="http://schemas.microsoft.com/office/powerpoint/2010/main" val="22586933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p:txBody>
          <a:bodyPr/>
          <a:lstStyle/>
          <a:p>
            <a:r>
              <a:rPr lang="zh-CN" altLang="en-US" dirty="0" smtClean="0"/>
              <a:t>运算符要注意运算数个数、运算数类型、优先级和结合性等方面</a:t>
            </a:r>
            <a:endParaRPr lang="en-US" altLang="zh-CN" dirty="0" smtClean="0"/>
          </a:p>
          <a:p>
            <a:r>
              <a:rPr lang="zh-CN" altLang="en-US" dirty="0" smtClean="0"/>
              <a:t>可以使用（）改变运算符优先级</a:t>
            </a:r>
            <a:endParaRPr lang="en-US" altLang="zh-CN" dirty="0" smtClean="0"/>
          </a:p>
          <a:p>
            <a:r>
              <a:rPr lang="zh-CN" altLang="en-US" dirty="0" smtClean="0"/>
              <a:t>类型运算符可以强制改变运算时变量类型</a:t>
            </a:r>
            <a:endParaRPr lang="en-US" altLang="zh-CN" dirty="0" smtClean="0"/>
          </a:p>
          <a:p>
            <a:r>
              <a:rPr lang="zh-CN" altLang="en-US" dirty="0" smtClean="0"/>
              <a:t>相等运算符（</a:t>
            </a:r>
            <a:r>
              <a:rPr lang="en-US" altLang="zh-CN" dirty="0" smtClean="0"/>
              <a:t>==</a:t>
            </a:r>
            <a:r>
              <a:rPr lang="zh-CN" altLang="en-US" dirty="0" smtClean="0"/>
              <a:t>）将在比较前进行类型转换，而全等运算符（</a:t>
            </a:r>
            <a:r>
              <a:rPr lang="en-US" altLang="zh-CN" dirty="0" smtClean="0"/>
              <a:t>===</a:t>
            </a:r>
            <a:r>
              <a:rPr lang="zh-CN" altLang="en-US" dirty="0" smtClean="0"/>
              <a:t>）不会</a:t>
            </a:r>
            <a:endParaRPr lang="en-US" altLang="zh-CN" dirty="0" smtClean="0"/>
          </a:p>
        </p:txBody>
      </p:sp>
    </p:spTree>
    <p:extLst>
      <p:ext uri="{BB962C8B-B14F-4D97-AF65-F5344CB8AC3E}">
        <p14:creationId xmlns:p14="http://schemas.microsoft.com/office/powerpoint/2010/main" val="36544199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p:txBody>
          <a:bodyPr/>
          <a:lstStyle/>
          <a:p>
            <a:r>
              <a:rPr lang="zh-CN" altLang="en-US" dirty="0" smtClean="0"/>
              <a:t>对象相关运算符</a:t>
            </a:r>
            <a:endParaRPr lang="en-US" altLang="zh-CN" dirty="0" smtClean="0"/>
          </a:p>
          <a:p>
            <a:pPr lvl="1"/>
            <a:r>
              <a:rPr lang="en-US" altLang="zh-CN" dirty="0" smtClean="0"/>
              <a:t>new		</a:t>
            </a:r>
            <a:r>
              <a:rPr lang="zh-CN" altLang="en-US" dirty="0" smtClean="0"/>
              <a:t>对象创建运算符</a:t>
            </a:r>
            <a:endParaRPr lang="en-US" altLang="zh-CN" dirty="0" smtClean="0"/>
          </a:p>
          <a:p>
            <a:pPr lvl="1"/>
            <a:r>
              <a:rPr lang="en-US" altLang="zh-CN" dirty="0" smtClean="0"/>
              <a:t>clone		</a:t>
            </a:r>
            <a:r>
              <a:rPr lang="zh-CN" altLang="en-US" dirty="0" smtClean="0"/>
              <a:t>建立现有对象的一个浅复制</a:t>
            </a:r>
            <a:endParaRPr lang="en-US" altLang="zh-CN" dirty="0" smtClean="0"/>
          </a:p>
          <a:p>
            <a:pPr lvl="1"/>
            <a:r>
              <a:rPr lang="en-US" altLang="zh-CN" dirty="0" err="1" smtClean="0"/>
              <a:t>instanceof</a:t>
            </a:r>
            <a:r>
              <a:rPr lang="en-US" altLang="zh-CN" dirty="0" smtClean="0"/>
              <a:t>	</a:t>
            </a:r>
            <a:r>
              <a:rPr lang="zh-CN" altLang="en-US" dirty="0"/>
              <a:t>判断左值是否为右</a:t>
            </a:r>
            <a:r>
              <a:rPr lang="zh-CN" altLang="en-US" dirty="0" smtClean="0"/>
              <a:t>值实例</a:t>
            </a:r>
            <a:r>
              <a:rPr lang="zh-CN" altLang="en-US" dirty="0"/>
              <a:t>（</a:t>
            </a:r>
            <a:r>
              <a:rPr lang="en-US" altLang="zh-CN" dirty="0" smtClean="0"/>
              <a:t>instance</a:t>
            </a:r>
            <a:r>
              <a:rPr lang="zh-CN" altLang="en-US" dirty="0" smtClean="0"/>
              <a:t>）</a:t>
            </a:r>
            <a:endParaRPr lang="en-US" altLang="zh-CN" dirty="0" smtClean="0"/>
          </a:p>
        </p:txBody>
      </p:sp>
    </p:spTree>
    <p:extLst>
      <p:ext uri="{BB962C8B-B14F-4D97-AF65-F5344CB8AC3E}">
        <p14:creationId xmlns:p14="http://schemas.microsoft.com/office/powerpoint/2010/main" val="23405387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a:t>
            </a:r>
            <a:endParaRPr lang="zh-CN" altLang="en-US" dirty="0"/>
          </a:p>
        </p:txBody>
      </p:sp>
      <p:sp>
        <p:nvSpPr>
          <p:cNvPr id="3" name="内容占位符 2"/>
          <p:cNvSpPr>
            <a:spLocks noGrp="1"/>
          </p:cNvSpPr>
          <p:nvPr>
            <p:ph idx="1"/>
          </p:nvPr>
        </p:nvSpPr>
        <p:spPr/>
        <p:txBody>
          <a:bodyPr/>
          <a:lstStyle/>
          <a:p>
            <a:r>
              <a:rPr lang="zh-CN" altLang="en-US" dirty="0" smtClean="0"/>
              <a:t>分支语句</a:t>
            </a:r>
            <a:endParaRPr lang="en-US" altLang="zh-CN" dirty="0" smtClean="0"/>
          </a:p>
          <a:p>
            <a:pPr lvl="1"/>
            <a:r>
              <a:rPr lang="en-US" altLang="zh-CN" dirty="0" smtClean="0"/>
              <a:t>if</a:t>
            </a:r>
            <a:r>
              <a:rPr lang="zh-CN" altLang="en-US" dirty="0" smtClean="0"/>
              <a:t>、</a:t>
            </a:r>
            <a:r>
              <a:rPr lang="en-US" altLang="zh-CN" dirty="0" err="1" smtClean="0"/>
              <a:t>elseif</a:t>
            </a:r>
            <a:r>
              <a:rPr lang="zh-CN" altLang="en-US" dirty="0" smtClean="0"/>
              <a:t>、</a:t>
            </a:r>
            <a:r>
              <a:rPr lang="en-US" altLang="zh-CN" dirty="0" smtClean="0"/>
              <a:t>else</a:t>
            </a:r>
            <a:r>
              <a:rPr lang="zh-CN" altLang="en-US" dirty="0" smtClean="0"/>
              <a:t>、</a:t>
            </a:r>
            <a:r>
              <a:rPr lang="en-US" altLang="zh-CN" dirty="0" smtClean="0"/>
              <a:t>switch</a:t>
            </a:r>
          </a:p>
          <a:p>
            <a:pPr lvl="1"/>
            <a:r>
              <a:rPr lang="en-US" altLang="zh-CN" dirty="0" smtClean="0"/>
              <a:t>switch</a:t>
            </a:r>
            <a:r>
              <a:rPr lang="zh-CN" altLang="en-US" dirty="0" smtClean="0"/>
              <a:t>的</a:t>
            </a:r>
            <a:r>
              <a:rPr lang="en-US" altLang="zh-CN" dirty="0" smtClean="0"/>
              <a:t>case</a:t>
            </a:r>
            <a:r>
              <a:rPr lang="zh-CN" altLang="en-US" dirty="0" smtClean="0"/>
              <a:t>比较为非全等比较</a:t>
            </a:r>
            <a:endParaRPr lang="en-US" altLang="zh-CN" dirty="0" smtClean="0"/>
          </a:p>
          <a:p>
            <a:r>
              <a:rPr lang="zh-CN" altLang="en-US" dirty="0" smtClean="0"/>
              <a:t>循环语句</a:t>
            </a:r>
            <a:endParaRPr lang="en-US" altLang="zh-CN" dirty="0" smtClean="0"/>
          </a:p>
          <a:p>
            <a:pPr lvl="1"/>
            <a:r>
              <a:rPr lang="en-US" altLang="zh-CN" dirty="0" smtClean="0"/>
              <a:t>while</a:t>
            </a:r>
            <a:r>
              <a:rPr lang="zh-CN" altLang="en-US" dirty="0" smtClean="0"/>
              <a:t>、</a:t>
            </a:r>
            <a:r>
              <a:rPr lang="en-US" altLang="zh-CN" dirty="0" smtClean="0"/>
              <a:t>do/while</a:t>
            </a:r>
            <a:r>
              <a:rPr lang="zh-CN" altLang="en-US" dirty="0" smtClean="0"/>
              <a:t>、</a:t>
            </a:r>
            <a:r>
              <a:rPr lang="en-US" altLang="zh-CN" dirty="0" smtClean="0"/>
              <a:t>for</a:t>
            </a:r>
            <a:r>
              <a:rPr lang="zh-CN" altLang="en-US" dirty="0" smtClean="0"/>
              <a:t>、</a:t>
            </a:r>
            <a:r>
              <a:rPr lang="en-US" altLang="zh-CN" dirty="0" err="1" smtClean="0"/>
              <a:t>foreach</a:t>
            </a:r>
            <a:endParaRPr lang="en-US" altLang="zh-CN" dirty="0" smtClean="0"/>
          </a:p>
          <a:p>
            <a:r>
              <a:rPr lang="zh-CN" altLang="en-US" dirty="0" smtClean="0"/>
              <a:t>其他语句</a:t>
            </a:r>
            <a:endParaRPr lang="en-US" altLang="zh-CN" dirty="0" smtClean="0"/>
          </a:p>
          <a:p>
            <a:pPr lvl="1"/>
            <a:r>
              <a:rPr lang="en-US" altLang="zh-CN" dirty="0" smtClean="0"/>
              <a:t>break</a:t>
            </a:r>
            <a:r>
              <a:rPr lang="zh-CN" altLang="en-US" dirty="0" smtClean="0"/>
              <a:t>、</a:t>
            </a:r>
            <a:r>
              <a:rPr lang="en-US" altLang="zh-CN" dirty="0" smtClean="0"/>
              <a:t>continue</a:t>
            </a:r>
            <a:r>
              <a:rPr lang="zh-CN" altLang="en-US" dirty="0" smtClean="0"/>
              <a:t>、</a:t>
            </a:r>
            <a:r>
              <a:rPr lang="en-US" altLang="zh-CN" dirty="0" err="1" smtClean="0"/>
              <a:t>goto</a:t>
            </a:r>
            <a:r>
              <a:rPr lang="zh-CN" altLang="en-US" dirty="0" smtClean="0"/>
              <a:t>、</a:t>
            </a:r>
            <a:r>
              <a:rPr lang="en-US" altLang="zh-CN" dirty="0" smtClean="0"/>
              <a:t>return</a:t>
            </a:r>
            <a:endParaRPr lang="en-US" altLang="zh-CN" dirty="0"/>
          </a:p>
          <a:p>
            <a:pPr lvl="1"/>
            <a:r>
              <a:rPr lang="en-US" altLang="zh-CN" dirty="0" smtClean="0"/>
              <a:t>declare</a:t>
            </a:r>
            <a:r>
              <a:rPr lang="zh-CN" altLang="en-US" dirty="0" smtClean="0"/>
              <a:t>用于设定满足某个条件才执行某些指令</a:t>
            </a:r>
            <a:endParaRPr lang="zh-CN" altLang="en-US" dirty="0"/>
          </a:p>
        </p:txBody>
      </p:sp>
    </p:spTree>
    <p:extLst>
      <p:ext uri="{BB962C8B-B14F-4D97-AF65-F5344CB8AC3E}">
        <p14:creationId xmlns:p14="http://schemas.microsoft.com/office/powerpoint/2010/main" val="38266088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a:t>
            </a:r>
            <a:endParaRPr lang="zh-CN" altLang="en-US" dirty="0"/>
          </a:p>
        </p:txBody>
      </p:sp>
      <p:sp>
        <p:nvSpPr>
          <p:cNvPr id="3" name="内容占位符 2"/>
          <p:cNvSpPr>
            <a:spLocks noGrp="1"/>
          </p:cNvSpPr>
          <p:nvPr>
            <p:ph sz="half" idx="1"/>
          </p:nvPr>
        </p:nvSpPr>
        <p:spPr/>
        <p:txBody>
          <a:bodyPr/>
          <a:lstStyle/>
          <a:p>
            <a:r>
              <a:rPr lang="zh-CN" altLang="en-US" dirty="0"/>
              <a:t>流程控制的替代</a:t>
            </a:r>
            <a:r>
              <a:rPr lang="zh-CN" altLang="en-US" dirty="0" smtClean="0"/>
              <a:t>语法</a:t>
            </a:r>
            <a:endParaRPr lang="en-US" altLang="zh-CN" dirty="0" smtClean="0"/>
          </a:p>
          <a:p>
            <a:pPr lvl="1"/>
            <a:r>
              <a:rPr lang="en-US" altLang="zh-CN" dirty="0" smtClean="0"/>
              <a:t>PHP</a:t>
            </a:r>
            <a:r>
              <a:rPr lang="zh-CN" altLang="en-US" dirty="0" smtClean="0"/>
              <a:t>提供</a:t>
            </a:r>
            <a:r>
              <a:rPr lang="zh-CN" altLang="en-US" dirty="0"/>
              <a:t>了一些流程控制的替代语法，</a:t>
            </a:r>
            <a:r>
              <a:rPr lang="zh-CN" altLang="en-US" dirty="0" smtClean="0"/>
              <a:t>包括</a:t>
            </a:r>
            <a:r>
              <a:rPr lang="en-US" altLang="zh-CN" dirty="0" smtClean="0"/>
              <a:t>if</a:t>
            </a:r>
            <a:r>
              <a:rPr lang="zh-CN" altLang="en-US" dirty="0" smtClean="0"/>
              <a:t>、</a:t>
            </a:r>
            <a:r>
              <a:rPr lang="en-US" altLang="zh-CN" dirty="0" smtClean="0"/>
              <a:t>while</a:t>
            </a:r>
            <a:r>
              <a:rPr lang="zh-CN" altLang="en-US" dirty="0" smtClean="0"/>
              <a:t>、</a:t>
            </a:r>
            <a:r>
              <a:rPr lang="en-US" altLang="zh-CN" dirty="0" smtClean="0"/>
              <a:t>for</a:t>
            </a:r>
            <a:r>
              <a:rPr lang="zh-CN" altLang="en-US" dirty="0" smtClean="0"/>
              <a:t>、</a:t>
            </a:r>
            <a:r>
              <a:rPr lang="en-US" altLang="zh-CN" dirty="0" err="1" smtClean="0"/>
              <a:t>foreach</a:t>
            </a:r>
            <a:r>
              <a:rPr lang="zh-CN" altLang="en-US" dirty="0" smtClean="0"/>
              <a:t>和</a:t>
            </a:r>
            <a:r>
              <a:rPr lang="en-US" altLang="zh-CN" dirty="0" smtClean="0"/>
              <a:t>switch</a:t>
            </a:r>
          </a:p>
          <a:p>
            <a:pPr lvl="1"/>
            <a:r>
              <a:rPr lang="zh-CN" altLang="en-US" dirty="0"/>
              <a:t>替代语法的基本形式是把左花括号（</a:t>
            </a:r>
            <a:r>
              <a:rPr lang="en-US" altLang="zh-CN" dirty="0"/>
              <a:t>{</a:t>
            </a:r>
            <a:r>
              <a:rPr lang="zh-CN" altLang="en-US" dirty="0"/>
              <a:t>）换成冒号</a:t>
            </a:r>
            <a:r>
              <a:rPr lang="zh-CN" altLang="en-US" dirty="0" smtClean="0"/>
              <a:t>（</a:t>
            </a:r>
            <a:r>
              <a:rPr lang="en-US" altLang="zh-CN" dirty="0"/>
              <a:t>:</a:t>
            </a:r>
            <a:r>
              <a:rPr lang="zh-CN" altLang="en-US" dirty="0" smtClean="0"/>
              <a:t>），</a:t>
            </a:r>
            <a:r>
              <a:rPr lang="zh-CN" altLang="en-US" dirty="0"/>
              <a:t>把右花括号（</a:t>
            </a:r>
            <a:r>
              <a:rPr lang="en-US" altLang="zh-CN" dirty="0"/>
              <a:t>}</a:t>
            </a:r>
            <a:r>
              <a:rPr lang="zh-CN" altLang="en-US" dirty="0"/>
              <a:t>）分别换成  </a:t>
            </a:r>
            <a:r>
              <a:rPr lang="en-US" altLang="zh-CN" dirty="0" err="1"/>
              <a:t>endif</a:t>
            </a:r>
            <a:r>
              <a:rPr lang="en-US" altLang="zh-CN" dirty="0"/>
              <a:t>;</a:t>
            </a:r>
            <a:r>
              <a:rPr lang="zh-CN" altLang="en-US" dirty="0"/>
              <a:t>，</a:t>
            </a:r>
            <a:r>
              <a:rPr lang="en-US" altLang="zh-CN" dirty="0" err="1"/>
              <a:t>endwhile</a:t>
            </a:r>
            <a:r>
              <a:rPr lang="en-US" altLang="zh-CN" dirty="0"/>
              <a:t>;</a:t>
            </a:r>
            <a:r>
              <a:rPr lang="zh-CN" altLang="en-US" dirty="0"/>
              <a:t>，</a:t>
            </a:r>
            <a:r>
              <a:rPr lang="en-US" altLang="zh-CN" dirty="0" err="1"/>
              <a:t>endfor</a:t>
            </a:r>
            <a:r>
              <a:rPr lang="en-US" altLang="zh-CN" dirty="0"/>
              <a:t>;</a:t>
            </a:r>
            <a:r>
              <a:rPr lang="zh-CN" altLang="en-US" dirty="0"/>
              <a:t>，</a:t>
            </a:r>
            <a:r>
              <a:rPr lang="en-US" altLang="zh-CN" dirty="0" err="1"/>
              <a:t>endforeach</a:t>
            </a:r>
            <a:r>
              <a:rPr lang="en-US" altLang="zh-CN" dirty="0"/>
              <a:t>;  </a:t>
            </a:r>
            <a:r>
              <a:rPr lang="zh-CN" altLang="en-US" dirty="0"/>
              <a:t>以及 </a:t>
            </a:r>
            <a:r>
              <a:rPr lang="en-US" altLang="zh-CN" dirty="0" err="1"/>
              <a:t>endswitch</a:t>
            </a:r>
            <a:r>
              <a:rPr lang="en-US" altLang="zh-CN" dirty="0" smtClean="0"/>
              <a:t>;</a:t>
            </a:r>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103095"/>
            <a:ext cx="5080000" cy="3718610"/>
          </a:xfrm>
          <a:prstGeom prst="rect">
            <a:avLst/>
          </a:prstGeom>
        </p:spPr>
      </p:pic>
    </p:spTree>
    <p:extLst>
      <p:ext uri="{BB962C8B-B14F-4D97-AF65-F5344CB8AC3E}">
        <p14:creationId xmlns:p14="http://schemas.microsoft.com/office/powerpoint/2010/main" val="2270742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中</a:t>
            </a:r>
            <a:r>
              <a:rPr lang="zh-CN" altLang="en-US" dirty="0"/>
              <a:t>的</a:t>
            </a:r>
            <a:r>
              <a:rPr lang="zh-CN" altLang="en-US" dirty="0" smtClean="0"/>
              <a:t>数组</a:t>
            </a:r>
            <a:r>
              <a:rPr lang="zh-CN" altLang="en-US" dirty="0"/>
              <a:t>本质</a:t>
            </a:r>
            <a:r>
              <a:rPr lang="zh-CN" altLang="en-US" dirty="0" smtClean="0"/>
              <a:t>上</a:t>
            </a:r>
            <a:r>
              <a:rPr lang="zh-CN" altLang="en-US" dirty="0"/>
              <a:t>是一个有序</a:t>
            </a:r>
            <a:r>
              <a:rPr lang="zh-CN" altLang="en-US" dirty="0" smtClean="0"/>
              <a:t>映射（</a:t>
            </a:r>
            <a:r>
              <a:rPr lang="en-US" altLang="zh-CN" dirty="0" smtClean="0"/>
              <a:t>ordered map</a:t>
            </a:r>
            <a:r>
              <a:rPr lang="zh-CN" altLang="en-US" dirty="0" smtClean="0"/>
              <a:t>），将</a:t>
            </a:r>
            <a:r>
              <a:rPr lang="en-US" altLang="zh-CN" dirty="0" smtClean="0"/>
              <a:t>values</a:t>
            </a:r>
            <a:r>
              <a:rPr lang="zh-CN" altLang="en-US" dirty="0" smtClean="0"/>
              <a:t>关联到</a:t>
            </a:r>
            <a:r>
              <a:rPr lang="en-US" altLang="zh-CN" dirty="0" smtClean="0"/>
              <a:t>keys</a:t>
            </a:r>
          </a:p>
          <a:p>
            <a:pPr lvl="1"/>
            <a:r>
              <a:rPr lang="zh-CN" altLang="en-US" dirty="0" smtClean="0"/>
              <a:t>索引数组：</a:t>
            </a:r>
            <a:r>
              <a:rPr lang="en-US" altLang="zh-CN" dirty="0" smtClean="0"/>
              <a:t>key</a:t>
            </a:r>
            <a:r>
              <a:rPr lang="zh-CN" altLang="en-US" dirty="0" smtClean="0"/>
              <a:t>是整数并从</a:t>
            </a:r>
            <a:r>
              <a:rPr lang="en-US" altLang="zh-CN" dirty="0" smtClean="0"/>
              <a:t>0</a:t>
            </a:r>
            <a:r>
              <a:rPr lang="zh-CN" altLang="en-US" dirty="0" smtClean="0"/>
              <a:t>开始，默认情况</a:t>
            </a:r>
            <a:endParaRPr lang="en-US" altLang="zh-CN" dirty="0" smtClean="0"/>
          </a:p>
          <a:p>
            <a:pPr lvl="1"/>
            <a:r>
              <a:rPr lang="zh-CN" altLang="en-US" dirty="0" smtClean="0"/>
              <a:t>关联数组：</a:t>
            </a:r>
            <a:r>
              <a:rPr lang="en-US" altLang="zh-CN" dirty="0" smtClean="0"/>
              <a:t>key</a:t>
            </a:r>
            <a:r>
              <a:rPr lang="zh-CN" altLang="en-US" dirty="0" smtClean="0"/>
              <a:t>是字符串</a:t>
            </a:r>
            <a:endParaRPr lang="en-US" altLang="zh-CN" dirty="0" smtClean="0"/>
          </a:p>
          <a:p>
            <a:r>
              <a:rPr lang="en-US" altLang="zh-CN" dirty="0"/>
              <a:t>PHP</a:t>
            </a:r>
            <a:r>
              <a:rPr lang="zh-CN" altLang="en-US" dirty="0" smtClean="0"/>
              <a:t>中</a:t>
            </a:r>
            <a:r>
              <a:rPr lang="zh-CN" altLang="en-US" dirty="0"/>
              <a:t>的数组可以混合存储任意类型的数据</a:t>
            </a:r>
          </a:p>
          <a:p>
            <a:r>
              <a:rPr lang="en-US" altLang="zh-CN" dirty="0"/>
              <a:t>PHP</a:t>
            </a:r>
            <a:r>
              <a:rPr lang="zh-CN" altLang="en-US" dirty="0" smtClean="0"/>
              <a:t>中</a:t>
            </a:r>
            <a:r>
              <a:rPr lang="zh-CN" altLang="en-US" dirty="0"/>
              <a:t>的数组大小可动态变化</a:t>
            </a:r>
          </a:p>
          <a:p>
            <a:endParaRPr lang="zh-CN" altLang="en-US" dirty="0"/>
          </a:p>
        </p:txBody>
      </p:sp>
    </p:spTree>
    <p:extLst>
      <p:ext uri="{BB962C8B-B14F-4D97-AF65-F5344CB8AC3E}">
        <p14:creationId xmlns:p14="http://schemas.microsoft.com/office/powerpoint/2010/main" val="39437628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创建数组</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array()</a:t>
            </a:r>
            <a:r>
              <a:rPr lang="zh-CN" altLang="en-US" dirty="0" smtClean="0"/>
              <a:t>方式或</a:t>
            </a:r>
            <a:r>
              <a:rPr lang="en-US" altLang="zh-CN" dirty="0" smtClean="0"/>
              <a:t>[]</a:t>
            </a:r>
            <a:r>
              <a:rPr lang="zh-CN" altLang="en-US" dirty="0" smtClean="0"/>
              <a:t>替代方式来定义数组</a:t>
            </a:r>
            <a:endParaRPr lang="en-US" altLang="zh-CN" dirty="0" smtClean="0"/>
          </a:p>
          <a:p>
            <a:pPr lvl="1"/>
            <a:r>
              <a:rPr lang="zh-CN" altLang="en-US" dirty="0"/>
              <a:t>可以使用完整</a:t>
            </a:r>
            <a:r>
              <a:rPr lang="zh-CN" altLang="en-US" dirty="0" smtClean="0"/>
              <a:t>的、逗号</a:t>
            </a:r>
            <a:r>
              <a:rPr lang="zh-CN" altLang="en-US" dirty="0"/>
              <a:t>分隔</a:t>
            </a:r>
            <a:r>
              <a:rPr lang="zh-CN" altLang="en-US" dirty="0" smtClean="0"/>
              <a:t>的键</a:t>
            </a:r>
            <a:r>
              <a:rPr lang="zh-CN" altLang="en-US" dirty="0"/>
              <a:t>（</a:t>
            </a:r>
            <a:r>
              <a:rPr lang="en-US" altLang="zh-CN" dirty="0"/>
              <a:t>key</a:t>
            </a:r>
            <a:r>
              <a:rPr lang="zh-CN" altLang="en-US" dirty="0" smtClean="0"/>
              <a:t>）</a:t>
            </a:r>
            <a:r>
              <a:rPr lang="en-US" altLang="zh-CN" dirty="0" smtClean="0"/>
              <a:t>=&gt; </a:t>
            </a:r>
            <a:r>
              <a:rPr lang="zh-CN" altLang="en-US" dirty="0"/>
              <a:t>值（</a:t>
            </a:r>
            <a:r>
              <a:rPr lang="en-US" altLang="zh-CN" dirty="0"/>
              <a:t>value</a:t>
            </a:r>
            <a:r>
              <a:rPr lang="zh-CN" altLang="en-US" dirty="0"/>
              <a:t>）</a:t>
            </a:r>
            <a:r>
              <a:rPr lang="zh-CN" altLang="en-US" dirty="0" smtClean="0"/>
              <a:t>对方式定义</a:t>
            </a:r>
            <a:endParaRPr lang="en-US" altLang="zh-CN" dirty="0" smtClean="0"/>
          </a:p>
          <a:p>
            <a:pPr lvl="1"/>
            <a:r>
              <a:rPr lang="zh-CN" altLang="en-US" dirty="0" smtClean="0"/>
              <a:t>也可以使用</a:t>
            </a:r>
            <a:r>
              <a:rPr lang="en-US" altLang="zh-CN" dirty="0" smtClean="0"/>
              <a:t>value</a:t>
            </a:r>
            <a:r>
              <a:rPr lang="zh-CN" altLang="en-US" dirty="0" smtClean="0"/>
              <a:t>列表方式定义，此时</a:t>
            </a:r>
            <a:r>
              <a:rPr lang="en-US" altLang="zh-CN" dirty="0" smtClean="0"/>
              <a:t>key</a:t>
            </a:r>
            <a:r>
              <a:rPr lang="zh-CN" altLang="en-US" dirty="0" smtClean="0"/>
              <a:t>默认为</a:t>
            </a:r>
            <a:r>
              <a:rPr lang="en-US" altLang="zh-CN" dirty="0" smtClean="0"/>
              <a:t>0</a:t>
            </a:r>
            <a:r>
              <a:rPr lang="zh-CN" altLang="en-US" dirty="0" smtClean="0"/>
              <a:t>开始整数</a:t>
            </a:r>
            <a:endParaRPr lang="en-US" altLang="zh-CN" dirty="0" smtClean="0"/>
          </a:p>
          <a:p>
            <a:pPr lvl="1"/>
            <a:r>
              <a:rPr lang="en-US" altLang="zh-CN" dirty="0"/>
              <a:t>$days = array("</a:t>
            </a:r>
            <a:r>
              <a:rPr lang="en-US" altLang="zh-CN" dirty="0" err="1"/>
              <a:t>Mon","Tue","Wed","Thu","Fri</a:t>
            </a:r>
            <a:r>
              <a:rPr lang="en-US" altLang="zh-CN" dirty="0"/>
              <a:t>");</a:t>
            </a:r>
          </a:p>
          <a:p>
            <a:pPr lvl="1"/>
            <a:r>
              <a:rPr lang="en-US" altLang="zh-CN" dirty="0"/>
              <a:t>$days = ["</a:t>
            </a:r>
            <a:r>
              <a:rPr lang="en-US" altLang="zh-CN" dirty="0" err="1"/>
              <a:t>Mon","Tue","Wed","Thu","Fri</a:t>
            </a:r>
            <a:r>
              <a:rPr lang="en-US" altLang="zh-CN" dirty="0"/>
              <a:t>"]; </a:t>
            </a:r>
            <a:endParaRPr lang="en-US" altLang="zh-CN" dirty="0" smtClean="0"/>
          </a:p>
          <a:p>
            <a:pPr lvl="1"/>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888" y="5085184"/>
            <a:ext cx="7559824" cy="1192556"/>
          </a:xfrm>
          <a:prstGeom prst="rect">
            <a:avLst/>
          </a:prstGeom>
        </p:spPr>
      </p:pic>
    </p:spTree>
    <p:extLst>
      <p:ext uri="{BB962C8B-B14F-4D97-AF65-F5344CB8AC3E}">
        <p14:creationId xmlns:p14="http://schemas.microsoft.com/office/powerpoint/2010/main" val="23312410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创建数组</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494827"/>
            <a:ext cx="7772400" cy="2935146"/>
          </a:xfrm>
        </p:spPr>
      </p:pic>
    </p:spTree>
    <p:extLst>
      <p:ext uri="{BB962C8B-B14F-4D97-AF65-F5344CB8AC3E}">
        <p14:creationId xmlns:p14="http://schemas.microsoft.com/office/powerpoint/2010/main" val="2333102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2"/>
          <p:cNvSpPr>
            <a:spLocks noGrp="1" noChangeArrowheads="1"/>
          </p:cNvSpPr>
          <p:nvPr>
            <p:ph type="title"/>
          </p:nvPr>
        </p:nvSpPr>
        <p:spPr/>
        <p:txBody>
          <a:bodyPr/>
          <a:lstStyle/>
          <a:p>
            <a:r>
              <a:rPr lang="zh-CN" altLang="en-US"/>
              <a:t>处理请求基本步骤</a:t>
            </a:r>
          </a:p>
        </p:txBody>
      </p:sp>
      <p:sp>
        <p:nvSpPr>
          <p:cNvPr id="1368067" name="Rectangle 3" descr="Rectangle: Click to edit Master text styles&#10;Second level&#10;Third level&#10;Fourth level&#10;Fifth level"/>
          <p:cNvSpPr>
            <a:spLocks noGrp="1" noChangeArrowheads="1"/>
          </p:cNvSpPr>
          <p:nvPr>
            <p:ph type="body" idx="1"/>
          </p:nvPr>
        </p:nvSpPr>
        <p:spPr/>
        <p:txBody>
          <a:bodyPr/>
          <a:lstStyle/>
          <a:p>
            <a:pPr marL="533400" indent="-533400"/>
            <a:r>
              <a:rPr lang="zh-CN" altLang="en-US" dirty="0"/>
              <a:t>在较高级别</a:t>
            </a:r>
            <a:r>
              <a:rPr lang="zh-CN" altLang="en-US" dirty="0" smtClean="0"/>
              <a:t>上，</a:t>
            </a:r>
            <a:r>
              <a:rPr lang="en-US" altLang="zh-CN" dirty="0" smtClean="0"/>
              <a:t>Web</a:t>
            </a:r>
            <a:r>
              <a:rPr lang="zh-CN" altLang="en-US" dirty="0"/>
              <a:t>服务器通过如下步骤处理</a:t>
            </a:r>
            <a:r>
              <a:rPr lang="en-US" altLang="zh-CN" dirty="0"/>
              <a:t>HTTP</a:t>
            </a:r>
            <a:r>
              <a:rPr lang="zh-CN" altLang="en-US" dirty="0" smtClean="0"/>
              <a:t>请求</a:t>
            </a:r>
            <a:endParaRPr lang="en-US" altLang="zh-CN" dirty="0"/>
          </a:p>
          <a:p>
            <a:pPr marL="914400" lvl="1" indent="-457200">
              <a:buFont typeface="Wingdings" pitchFamily="2" charset="2"/>
              <a:buAutoNum type="arabicPeriod"/>
            </a:pPr>
            <a:r>
              <a:rPr lang="zh-CN" altLang="en-US" dirty="0"/>
              <a:t>读取和分析</a:t>
            </a:r>
            <a:r>
              <a:rPr lang="en-US" altLang="zh-CN" dirty="0"/>
              <a:t>HTTP</a:t>
            </a:r>
            <a:r>
              <a:rPr lang="zh-CN" altLang="en-US" dirty="0"/>
              <a:t>请求消息</a:t>
            </a:r>
          </a:p>
          <a:p>
            <a:pPr marL="914400" lvl="1" indent="-457200">
              <a:buFont typeface="Wingdings" pitchFamily="2" charset="2"/>
              <a:buAutoNum type="arabicPeriod"/>
            </a:pPr>
            <a:r>
              <a:rPr lang="zh-CN" altLang="en-US" dirty="0"/>
              <a:t>将</a:t>
            </a:r>
            <a:r>
              <a:rPr lang="en-US" altLang="zh-CN" dirty="0"/>
              <a:t>URL</a:t>
            </a:r>
            <a:r>
              <a:rPr lang="zh-CN" altLang="en-US" dirty="0"/>
              <a:t>转换为文件名</a:t>
            </a:r>
          </a:p>
          <a:p>
            <a:pPr marL="914400" lvl="1" indent="-457200">
              <a:buFont typeface="Wingdings" pitchFamily="2" charset="2"/>
              <a:buAutoNum type="arabicPeriod"/>
            </a:pPr>
            <a:r>
              <a:rPr lang="zh-CN" altLang="en-US" dirty="0"/>
              <a:t>决定请求是否授权</a:t>
            </a:r>
          </a:p>
          <a:p>
            <a:pPr marL="914400" lvl="1" indent="-457200">
              <a:buFont typeface="Wingdings" pitchFamily="2" charset="2"/>
              <a:buAutoNum type="arabicPeriod"/>
            </a:pPr>
            <a:r>
              <a:rPr lang="zh-CN" altLang="en-US" dirty="0"/>
              <a:t>生成和传输</a:t>
            </a:r>
            <a:r>
              <a:rPr lang="zh-CN" altLang="en-US" dirty="0" smtClean="0"/>
              <a:t>响应</a:t>
            </a:r>
            <a:endParaRPr lang="en-US" altLang="zh-CN" dirty="0" smtClean="0"/>
          </a:p>
          <a:p>
            <a:pPr marL="914400" lvl="1" indent="-457200">
              <a:buFont typeface="Wingdings" pitchFamily="2" charset="2"/>
              <a:buAutoNum type="arabicPeriod"/>
            </a:pPr>
            <a:r>
              <a:rPr lang="zh-CN" altLang="en-US" dirty="0" smtClean="0"/>
              <a:t>日志记录</a:t>
            </a:r>
            <a:endParaRPr lang="zh-CN" altLang="en-US" dirty="0"/>
          </a:p>
        </p:txBody>
      </p:sp>
    </p:spTree>
    <p:extLst>
      <p:ext uri="{BB962C8B-B14F-4D97-AF65-F5344CB8AC3E}">
        <p14:creationId xmlns:p14="http://schemas.microsoft.com/office/powerpoint/2010/main" val="3728662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数组元素访问与赋值</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err="1" smtClean="0"/>
              <a:t>arrayname</a:t>
            </a:r>
            <a:r>
              <a:rPr lang="en-US" altLang="zh-CN" dirty="0" smtClean="0"/>
              <a:t>[key]</a:t>
            </a:r>
            <a:r>
              <a:rPr lang="zh-CN" altLang="en-US" dirty="0" smtClean="0"/>
              <a:t>的方式访问和赋值数组元素</a:t>
            </a:r>
            <a:endParaRPr lang="en-US" altLang="zh-CN" dirty="0" smtClean="0"/>
          </a:p>
          <a:p>
            <a:pPr lvl="1"/>
            <a:r>
              <a:rPr lang="zh-CN" altLang="en-US" dirty="0" smtClean="0"/>
              <a:t>如</a:t>
            </a:r>
            <a:r>
              <a:rPr lang="en-US" altLang="zh-CN" dirty="0" smtClean="0"/>
              <a:t>$days[5]</a:t>
            </a:r>
            <a:r>
              <a:rPr lang="zh-CN" altLang="en-US" dirty="0" smtClean="0"/>
              <a:t>或</a:t>
            </a:r>
            <a:r>
              <a:rPr lang="en-US" altLang="zh-CN" dirty="0" smtClean="0"/>
              <a:t>$days[“Mon”]</a:t>
            </a:r>
          </a:p>
          <a:p>
            <a:pPr lvl="1"/>
            <a:r>
              <a:rPr lang="zh-CN" altLang="en-US" dirty="0" smtClean="0"/>
              <a:t>如果</a:t>
            </a:r>
            <a:r>
              <a:rPr lang="en-US" altLang="zh-CN" dirty="0" smtClean="0"/>
              <a:t>key</a:t>
            </a:r>
            <a:r>
              <a:rPr lang="zh-CN" altLang="en-US" dirty="0" smtClean="0"/>
              <a:t>为空，在数组最后添加一个元素，如</a:t>
            </a:r>
            <a:r>
              <a:rPr lang="en-US" altLang="zh-CN" dirty="0" smtClean="0"/>
              <a:t>$days[]=“Sun”</a:t>
            </a:r>
          </a:p>
          <a:p>
            <a:pPr lvl="1"/>
            <a:r>
              <a:rPr lang="zh-CN" altLang="en-US" dirty="0" smtClean="0"/>
              <a:t>如果</a:t>
            </a:r>
            <a:r>
              <a:rPr lang="en-US" altLang="zh-CN" dirty="0" smtClean="0"/>
              <a:t>key</a:t>
            </a:r>
            <a:r>
              <a:rPr lang="zh-CN" altLang="en-US" dirty="0"/>
              <a:t>大于已用下标最大值时，会创建一个新</a:t>
            </a:r>
            <a:r>
              <a:rPr lang="zh-CN" altLang="en-US" dirty="0" smtClean="0"/>
              <a:t>元素，如</a:t>
            </a:r>
            <a:r>
              <a:rPr lang="en-US" altLang="zh-CN" dirty="0"/>
              <a:t>$</a:t>
            </a:r>
            <a:r>
              <a:rPr lang="en-US" altLang="zh-CN" dirty="0" smtClean="0"/>
              <a:t>days[7]=“</a:t>
            </a:r>
            <a:r>
              <a:rPr lang="en-US" altLang="zh-CN" dirty="0"/>
              <a:t>Sun</a:t>
            </a:r>
            <a:r>
              <a:rPr lang="en-US" altLang="zh-CN" dirty="0" smtClean="0"/>
              <a:t>”</a:t>
            </a:r>
            <a:r>
              <a:rPr lang="zh-CN" altLang="en-US" dirty="0" smtClean="0"/>
              <a:t>，此时</a:t>
            </a:r>
            <a:r>
              <a:rPr lang="en-US" altLang="zh-CN" dirty="0"/>
              <a:t>$</a:t>
            </a:r>
            <a:r>
              <a:rPr lang="en-US" altLang="zh-CN" dirty="0" smtClean="0"/>
              <a:t>days[6]</a:t>
            </a:r>
            <a:r>
              <a:rPr lang="zh-CN" altLang="en-US" dirty="0" smtClean="0"/>
              <a:t>为</a:t>
            </a:r>
            <a:r>
              <a:rPr lang="en-US" altLang="zh-CN" dirty="0" smtClean="0"/>
              <a:t>NULL</a:t>
            </a:r>
            <a:endParaRPr lang="en-US" altLang="zh-CN" dirty="0"/>
          </a:p>
          <a:p>
            <a:pPr lvl="1"/>
            <a:endParaRPr lang="zh-CN" altLang="en-US" dirty="0"/>
          </a:p>
        </p:txBody>
      </p:sp>
    </p:spTree>
    <p:extLst>
      <p:ext uri="{BB962C8B-B14F-4D97-AF65-F5344CB8AC3E}">
        <p14:creationId xmlns:p14="http://schemas.microsoft.com/office/powerpoint/2010/main" val="42637718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数组元素检测与删除</a:t>
            </a:r>
            <a:endParaRPr lang="zh-CN" altLang="en-US" dirty="0"/>
          </a:p>
        </p:txBody>
      </p:sp>
      <p:sp>
        <p:nvSpPr>
          <p:cNvPr id="3" name="内容占位符 2"/>
          <p:cNvSpPr>
            <a:spLocks noGrp="1"/>
          </p:cNvSpPr>
          <p:nvPr>
            <p:ph idx="1"/>
          </p:nvPr>
        </p:nvSpPr>
        <p:spPr/>
        <p:txBody>
          <a:bodyPr/>
          <a:lstStyle/>
          <a:p>
            <a:r>
              <a:rPr lang="zh-CN" altLang="en-US" dirty="0" smtClean="0"/>
              <a:t>可以通过</a:t>
            </a:r>
            <a:r>
              <a:rPr lang="en-US" altLang="zh-CN" dirty="0" err="1" smtClean="0"/>
              <a:t>isset</a:t>
            </a:r>
            <a:r>
              <a:rPr lang="en-US" altLang="zh-CN" dirty="0" smtClean="0"/>
              <a:t>()</a:t>
            </a:r>
            <a:r>
              <a:rPr lang="zh-CN" altLang="en-US" dirty="0" smtClean="0"/>
              <a:t>检测数组元素是否有值</a:t>
            </a:r>
            <a:endParaRPr lang="en-US" altLang="zh-CN" dirty="0" smtClean="0"/>
          </a:p>
          <a:p>
            <a:r>
              <a:rPr lang="zh-CN" altLang="en-US" dirty="0" smtClean="0"/>
              <a:t>可以通过</a:t>
            </a:r>
            <a:r>
              <a:rPr lang="en-US" altLang="zh-CN" dirty="0" err="1" smtClean="0"/>
              <a:t>array_key_exists</a:t>
            </a:r>
            <a:r>
              <a:rPr lang="en-US" altLang="zh-CN" dirty="0" smtClean="0"/>
              <a:t>()</a:t>
            </a:r>
            <a:r>
              <a:rPr lang="zh-CN" altLang="en-US" dirty="0" smtClean="0"/>
              <a:t>来判断</a:t>
            </a:r>
            <a:r>
              <a:rPr lang="en-US" altLang="zh-CN" dirty="0" smtClean="0"/>
              <a:t>key</a:t>
            </a:r>
            <a:r>
              <a:rPr lang="zh-CN" altLang="en-US" dirty="0" smtClean="0"/>
              <a:t>是否存在</a:t>
            </a:r>
            <a:endParaRPr lang="en-US" altLang="zh-CN" dirty="0" smtClean="0"/>
          </a:p>
          <a:p>
            <a:r>
              <a:rPr lang="zh-CN" altLang="en-US" dirty="0" smtClean="0"/>
              <a:t>可以通过</a:t>
            </a:r>
            <a:r>
              <a:rPr lang="en-US" altLang="zh-CN" dirty="0" smtClean="0"/>
              <a:t>unset()</a:t>
            </a:r>
            <a:r>
              <a:rPr lang="zh-CN" altLang="en-US" dirty="0" smtClean="0"/>
              <a:t>来删除数据元素</a:t>
            </a:r>
            <a:endParaRPr lang="en-US" altLang="zh-CN" dirty="0" smtClean="0"/>
          </a:p>
          <a:p>
            <a:pPr lvl="1"/>
            <a:r>
              <a:rPr lang="zh-CN" altLang="en-US" dirty="0" smtClean="0"/>
              <a:t>此时不会重建数组索引，可能需要用</a:t>
            </a:r>
            <a:r>
              <a:rPr lang="en-US" altLang="zh-CN" dirty="0" err="1"/>
              <a:t>array_values</a:t>
            </a:r>
            <a:r>
              <a:rPr lang="en-US" altLang="zh-CN" dirty="0"/>
              <a:t>() </a:t>
            </a:r>
            <a:r>
              <a:rPr lang="zh-CN" altLang="en-US" dirty="0" smtClean="0"/>
              <a:t>函数来强制重建</a:t>
            </a:r>
            <a:endParaRPr lang="zh-CN" altLang="en-US" dirty="0"/>
          </a:p>
        </p:txBody>
      </p:sp>
      <p:pic>
        <p:nvPicPr>
          <p:cNvPr id="4" name="图片 3"/>
          <p:cNvPicPr>
            <a:picLocks noChangeAspect="1"/>
          </p:cNvPicPr>
          <p:nvPr/>
        </p:nvPicPr>
        <p:blipFill>
          <a:blip r:embed="rId3"/>
          <a:stretch>
            <a:fillRect/>
          </a:stretch>
        </p:blipFill>
        <p:spPr>
          <a:xfrm>
            <a:off x="2956446" y="4293096"/>
            <a:ext cx="6721772" cy="2060778"/>
          </a:xfrm>
          <a:prstGeom prst="rect">
            <a:avLst/>
          </a:prstGeom>
        </p:spPr>
      </p:pic>
    </p:spTree>
    <p:extLst>
      <p:ext uri="{BB962C8B-B14F-4D97-AF65-F5344CB8AC3E}">
        <p14:creationId xmlns:p14="http://schemas.microsoft.com/office/powerpoint/2010/main" val="3641270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数组遍历</a:t>
            </a:r>
            <a:endParaRPr lang="zh-CN" altLang="en-US" dirty="0"/>
          </a:p>
        </p:txBody>
      </p:sp>
      <p:sp>
        <p:nvSpPr>
          <p:cNvPr id="3" name="内容占位符 2"/>
          <p:cNvSpPr>
            <a:spLocks noGrp="1"/>
          </p:cNvSpPr>
          <p:nvPr>
            <p:ph idx="1"/>
          </p:nvPr>
        </p:nvSpPr>
        <p:spPr/>
        <p:txBody>
          <a:bodyPr/>
          <a:lstStyle/>
          <a:p>
            <a:r>
              <a:rPr lang="zh-CN" altLang="en-US" dirty="0" smtClean="0"/>
              <a:t>数组一般有个不依赖于键</a:t>
            </a:r>
            <a:r>
              <a:rPr lang="en-US" altLang="zh-CN" dirty="0" smtClean="0"/>
              <a:t>key</a:t>
            </a:r>
            <a:r>
              <a:rPr lang="zh-CN" altLang="en-US" dirty="0" smtClean="0"/>
              <a:t>和值</a:t>
            </a:r>
            <a:r>
              <a:rPr lang="en-US" altLang="zh-CN" dirty="0" smtClean="0"/>
              <a:t>value</a:t>
            </a:r>
            <a:r>
              <a:rPr lang="zh-CN" altLang="en-US" dirty="0" smtClean="0"/>
              <a:t>的内部顺序，一般是值的插入顺序</a:t>
            </a:r>
            <a:endParaRPr lang="en-US" altLang="zh-CN" dirty="0" smtClean="0"/>
          </a:p>
          <a:p>
            <a:r>
              <a:rPr lang="zh-CN" altLang="en-US" dirty="0" smtClean="0"/>
              <a:t>可以使用</a:t>
            </a:r>
            <a:r>
              <a:rPr lang="en-US" altLang="zh-CN" dirty="0" smtClean="0"/>
              <a:t>count()</a:t>
            </a:r>
            <a:r>
              <a:rPr lang="zh-CN" altLang="en-US" dirty="0" smtClean="0"/>
              <a:t>和</a:t>
            </a:r>
            <a:r>
              <a:rPr lang="en-US" altLang="zh-CN" dirty="0" err="1" smtClean="0"/>
              <a:t>sizeof</a:t>
            </a:r>
            <a:r>
              <a:rPr lang="en-US" altLang="zh-CN" dirty="0" smtClean="0"/>
              <a:t>()</a:t>
            </a:r>
            <a:r>
              <a:rPr lang="zh-CN" altLang="en-US" dirty="0" smtClean="0"/>
              <a:t>得到数组大小</a:t>
            </a:r>
            <a:endParaRPr lang="en-US" altLang="zh-CN" dirty="0" smtClean="0"/>
          </a:p>
          <a:p>
            <a:r>
              <a:rPr lang="zh-CN" altLang="en-US" dirty="0" smtClean="0"/>
              <a:t>对于索引数组，可以使用循环下标方式遍历</a:t>
            </a:r>
            <a:endParaRPr lang="en-US" altLang="zh-CN" dirty="0" smtClean="0"/>
          </a:p>
          <a:p>
            <a:r>
              <a:rPr lang="zh-CN" altLang="en-US" dirty="0" smtClean="0"/>
              <a:t>对于关联数组，需要使用</a:t>
            </a:r>
            <a:r>
              <a:rPr lang="en-US" altLang="zh-CN" dirty="0" err="1" smtClean="0"/>
              <a:t>foreach</a:t>
            </a:r>
            <a:r>
              <a:rPr lang="en-US" altLang="zh-CN" dirty="0" smtClean="0"/>
              <a:t>/as</a:t>
            </a:r>
            <a:r>
              <a:rPr lang="zh-CN" altLang="en-US" dirty="0" smtClean="0"/>
              <a:t>方式遍历</a:t>
            </a:r>
            <a:endParaRPr lang="en-US" altLang="zh-CN" dirty="0" smtClean="0"/>
          </a:p>
          <a:p>
            <a:r>
              <a:rPr lang="zh-CN" altLang="en-US" dirty="0" smtClean="0"/>
              <a:t>我们可以使用</a:t>
            </a:r>
            <a:r>
              <a:rPr lang="en-US" altLang="zh-CN" dirty="0" err="1" smtClean="0"/>
              <a:t>print_r</a:t>
            </a:r>
            <a:r>
              <a:rPr lang="en-US" altLang="zh-CN" dirty="0" smtClean="0"/>
              <a:t>()</a:t>
            </a:r>
            <a:r>
              <a:rPr lang="zh-CN" altLang="en-US" dirty="0" smtClean="0"/>
              <a:t>函数快速打印数组内容</a:t>
            </a:r>
            <a:endParaRPr lang="en-US" altLang="zh-CN" dirty="0" smtClean="0"/>
          </a:p>
          <a:p>
            <a:r>
              <a:rPr lang="en-US" altLang="zh-CN" dirty="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20686212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数组遍历</a:t>
            </a:r>
          </a:p>
        </p:txBody>
      </p:sp>
      <p:pic>
        <p:nvPicPr>
          <p:cNvPr id="6" name="内容占位符 5"/>
          <p:cNvPicPr>
            <a:picLocks noGrp="1" noChangeAspect="1"/>
          </p:cNvPicPr>
          <p:nvPr>
            <p:ph sz="half" idx="1"/>
          </p:nvPr>
        </p:nvPicPr>
        <p:blipFill>
          <a:blip r:embed="rId2"/>
          <a:stretch>
            <a:fillRect/>
          </a:stretch>
        </p:blipFill>
        <p:spPr>
          <a:xfrm>
            <a:off x="1117600" y="1954952"/>
            <a:ext cx="5080000" cy="4014896"/>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78600"/>
            <a:ext cx="5080000" cy="3167599"/>
          </a:xfrm>
          <a:prstGeom prst="rect">
            <a:avLst/>
          </a:prstGeom>
        </p:spPr>
      </p:pic>
    </p:spTree>
    <p:extLst>
      <p:ext uri="{BB962C8B-B14F-4D97-AF65-F5344CB8AC3E}">
        <p14:creationId xmlns:p14="http://schemas.microsoft.com/office/powerpoint/2010/main" val="19871621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数组排序</a:t>
            </a:r>
            <a:endParaRPr lang="zh-CN" altLang="en-US" dirty="0"/>
          </a:p>
        </p:txBody>
      </p:sp>
      <p:sp>
        <p:nvSpPr>
          <p:cNvPr id="3" name="内容占位符 2"/>
          <p:cNvSpPr>
            <a:spLocks noGrp="1"/>
          </p:cNvSpPr>
          <p:nvPr>
            <p:ph idx="1"/>
          </p:nvPr>
        </p:nvSpPr>
        <p:spPr/>
        <p:txBody>
          <a:bodyPr/>
          <a:lstStyle/>
          <a:p>
            <a:r>
              <a:rPr lang="en-US" altLang="zh-CN" dirty="0" smtClean="0"/>
              <a:t>PHP</a:t>
            </a:r>
            <a:r>
              <a:rPr lang="zh-CN" altLang="en-US" dirty="0" smtClean="0"/>
              <a:t>提供三种对数组排序的方法：按键排序、不改变键的按值排序、改变键的按值排序</a:t>
            </a:r>
            <a:endParaRPr lang="en-US" altLang="zh-CN" dirty="0" smtClean="0"/>
          </a:p>
          <a:p>
            <a:r>
              <a:rPr lang="zh-CN" altLang="en-US" dirty="0" smtClean="0"/>
              <a:t>对于每种还提供了升序、降序以及用户自定义方式</a:t>
            </a:r>
            <a:endParaRPr lang="en-US" altLang="zh-CN" dirty="0" smtClean="0"/>
          </a:p>
          <a:p>
            <a:r>
              <a:rPr lang="en-US" altLang="zh-CN" dirty="0">
                <a:hlinkClick r:id="rId3" action="ppaction://hlinkfile"/>
              </a:rPr>
              <a:t>example</a:t>
            </a:r>
            <a:endParaRPr lang="zh-CN" altLang="en-US" dirty="0"/>
          </a:p>
        </p:txBody>
      </p:sp>
      <p:pic>
        <p:nvPicPr>
          <p:cNvPr id="4" name="图片 3"/>
          <p:cNvPicPr>
            <a:picLocks noChangeAspect="1"/>
          </p:cNvPicPr>
          <p:nvPr/>
        </p:nvPicPr>
        <p:blipFill>
          <a:blip r:embed="rId4"/>
          <a:stretch>
            <a:fillRect/>
          </a:stretch>
        </p:blipFill>
        <p:spPr>
          <a:xfrm>
            <a:off x="1915275" y="4437112"/>
            <a:ext cx="8666251" cy="1728192"/>
          </a:xfrm>
          <a:prstGeom prst="rect">
            <a:avLst/>
          </a:prstGeom>
        </p:spPr>
      </p:pic>
    </p:spTree>
    <p:extLst>
      <p:ext uri="{BB962C8B-B14F-4D97-AF65-F5344CB8AC3E}">
        <p14:creationId xmlns:p14="http://schemas.microsoft.com/office/powerpoint/2010/main" val="25179064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数组排序</a:t>
            </a:r>
          </a:p>
        </p:txBody>
      </p:sp>
      <p:pic>
        <p:nvPicPr>
          <p:cNvPr id="7" name="内容占位符 6"/>
          <p:cNvPicPr>
            <a:picLocks noGrp="1" noChangeAspect="1"/>
          </p:cNvPicPr>
          <p:nvPr>
            <p:ph sz="half" idx="1"/>
          </p:nvPr>
        </p:nvPicPr>
        <p:blipFill>
          <a:blip r:embed="rId2"/>
          <a:stretch>
            <a:fillRect/>
          </a:stretch>
        </p:blipFill>
        <p:spPr>
          <a:xfrm>
            <a:off x="1117600" y="2272677"/>
            <a:ext cx="5080000" cy="3379445"/>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3416446"/>
            <a:ext cx="5080000" cy="1091908"/>
          </a:xfrm>
          <a:prstGeom prst="rect">
            <a:avLst/>
          </a:prstGeom>
        </p:spPr>
      </p:pic>
    </p:spTree>
    <p:extLst>
      <p:ext uri="{BB962C8B-B14F-4D97-AF65-F5344CB8AC3E}">
        <p14:creationId xmlns:p14="http://schemas.microsoft.com/office/powerpoint/2010/main" val="15585043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多维数组</a:t>
            </a:r>
          </a:p>
        </p:txBody>
      </p:sp>
      <p:sp>
        <p:nvSpPr>
          <p:cNvPr id="3" name="内容占位符 2"/>
          <p:cNvSpPr>
            <a:spLocks noGrp="1"/>
          </p:cNvSpPr>
          <p:nvPr>
            <p:ph idx="1"/>
          </p:nvPr>
        </p:nvSpPr>
        <p:spPr/>
        <p:txBody>
          <a:bodyPr/>
          <a:lstStyle/>
          <a:p>
            <a:r>
              <a:rPr lang="en-US" altLang="zh-CN" dirty="0" smtClean="0"/>
              <a:t>PHP</a:t>
            </a:r>
            <a:r>
              <a:rPr lang="zh-CN" altLang="en-US" dirty="0" smtClean="0"/>
              <a:t>本质是通过</a:t>
            </a:r>
            <a:r>
              <a:rPr lang="zh-CN" altLang="en-US" dirty="0"/>
              <a:t>数组嵌套来</a:t>
            </a:r>
            <a:r>
              <a:rPr lang="zh-CN" altLang="en-US" dirty="0" smtClean="0"/>
              <a:t>实现多维数组的</a:t>
            </a:r>
            <a:r>
              <a:rPr lang="en-US" altLang="zh-CN" dirty="0"/>
              <a:t/>
            </a:r>
            <a:br>
              <a:rPr lang="en-US" altLang="zh-CN" dirty="0"/>
            </a:br>
            <a:r>
              <a:rPr lang="en-US" altLang="zh-CN" dirty="0"/>
              <a:t>$month = </a:t>
            </a:r>
            <a:r>
              <a:rPr lang="en-US" altLang="zh-CN" dirty="0" smtClean="0"/>
              <a:t>array(</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array</a:t>
            </a:r>
            <a:r>
              <a:rPr lang="en-US" altLang="zh-CN" dirty="0"/>
              <a:t>("</a:t>
            </a:r>
            <a:r>
              <a:rPr lang="en-US" altLang="zh-CN" dirty="0" err="1"/>
              <a:t>Mon","Tue","Wed","Thu","Fri</a:t>
            </a:r>
            <a:r>
              <a:rPr lang="en-US" altLang="zh-CN" dirty="0" smtClean="0"/>
              <a:t>")</a:t>
            </a:r>
            <a:br>
              <a:rPr lang="en-US" altLang="zh-CN" dirty="0" smtClean="0"/>
            </a:br>
            <a:r>
              <a:rPr lang="en-US" altLang="zh-CN" dirty="0" smtClean="0"/>
              <a:t>);</a:t>
            </a:r>
            <a:br>
              <a:rPr lang="en-US" altLang="zh-CN" dirty="0" smtClean="0"/>
            </a:br>
            <a:r>
              <a:rPr lang="en-US" altLang="zh-CN" dirty="0" smtClean="0"/>
              <a:t>echo </a:t>
            </a:r>
            <a:r>
              <a:rPr lang="en-US" altLang="zh-CN" dirty="0"/>
              <a:t>$month[0][3]; // outputs </a:t>
            </a:r>
            <a:r>
              <a:rPr lang="en-US" altLang="zh-CN" dirty="0" smtClean="0"/>
              <a:t>Thu</a:t>
            </a:r>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1318156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多维数组</a:t>
            </a:r>
          </a:p>
        </p:txBody>
      </p:sp>
      <p:pic>
        <p:nvPicPr>
          <p:cNvPr id="4" name="内容占位符 3"/>
          <p:cNvPicPr>
            <a:picLocks noGrp="1" noChangeAspect="1"/>
          </p:cNvPicPr>
          <p:nvPr>
            <p:ph idx="1"/>
          </p:nvPr>
        </p:nvPicPr>
        <p:blipFill>
          <a:blip r:embed="rId2"/>
          <a:stretch>
            <a:fillRect/>
          </a:stretch>
        </p:blipFill>
        <p:spPr>
          <a:xfrm>
            <a:off x="3089930" y="1905000"/>
            <a:ext cx="6418540" cy="4114800"/>
          </a:xfrm>
          <a:prstGeom prst="rect">
            <a:avLst/>
          </a:prstGeom>
        </p:spPr>
      </p:pic>
    </p:spTree>
    <p:extLst>
      <p:ext uri="{BB962C8B-B14F-4D97-AF65-F5344CB8AC3E}">
        <p14:creationId xmlns:p14="http://schemas.microsoft.com/office/powerpoint/2010/main" val="35317237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函数定义</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PHP</a:t>
            </a:r>
            <a:r>
              <a:rPr lang="zh-CN" altLang="en-US" dirty="0" smtClean="0"/>
              <a:t>中使用如下语法定义函数</a:t>
            </a:r>
            <a:endParaRPr lang="en-US" altLang="zh-CN" dirty="0" smtClean="0"/>
          </a:p>
          <a:p>
            <a:pPr lvl="1"/>
            <a:r>
              <a:rPr lang="en-US" altLang="zh-CN" dirty="0" smtClean="0"/>
              <a:t>function [&amp;] </a:t>
            </a:r>
            <a:r>
              <a:rPr lang="en-US" altLang="zh-CN" dirty="0" err="1" smtClean="0"/>
              <a:t>functionName</a:t>
            </a:r>
            <a:r>
              <a:rPr lang="en-US" altLang="zh-CN" dirty="0" smtClean="0"/>
              <a:t>([</a:t>
            </a:r>
            <a:r>
              <a:rPr lang="en-US" altLang="zh-CN" dirty="0" err="1" smtClean="0"/>
              <a:t>param</a:t>
            </a:r>
            <a:r>
              <a:rPr lang="en-US" altLang="zh-CN" dirty="0" smtClean="0"/>
              <a:t>,……]){</a:t>
            </a:r>
            <a:br>
              <a:rPr lang="en-US" altLang="zh-CN" dirty="0" smtClean="0"/>
            </a:br>
            <a:r>
              <a:rPr lang="en-US" altLang="zh-CN" dirty="0" smtClean="0"/>
              <a:t>	statements }</a:t>
            </a:r>
          </a:p>
          <a:p>
            <a:r>
              <a:rPr lang="zh-CN" altLang="en-US" dirty="0" smtClean="0"/>
              <a:t>因为</a:t>
            </a:r>
            <a:r>
              <a:rPr lang="en-US" altLang="zh-CN" dirty="0" smtClean="0"/>
              <a:t>PHP</a:t>
            </a:r>
            <a:r>
              <a:rPr lang="zh-CN" altLang="en-US" dirty="0" smtClean="0"/>
              <a:t>是弱类型的，所以函数定义时可以不指定参数和返回值类型</a:t>
            </a:r>
            <a:endParaRPr lang="en-US" altLang="zh-CN" dirty="0" smtClean="0"/>
          </a:p>
          <a:p>
            <a:r>
              <a:rPr lang="zh-CN" altLang="en-US" dirty="0" smtClean="0"/>
              <a:t>函数定义后可以</a:t>
            </a:r>
            <a:r>
              <a:rPr lang="zh-CN" altLang="en-US" dirty="0"/>
              <a:t>通过如下语法</a:t>
            </a:r>
            <a:r>
              <a:rPr lang="zh-CN" altLang="en-US" dirty="0" smtClean="0"/>
              <a:t>调用</a:t>
            </a:r>
            <a:endParaRPr lang="en-US" altLang="zh-CN" dirty="0" smtClean="0"/>
          </a:p>
          <a:p>
            <a:pPr lvl="1"/>
            <a:r>
              <a:rPr lang="en-US" altLang="zh-CN" dirty="0" smtClean="0"/>
              <a:t>$</a:t>
            </a:r>
            <a:r>
              <a:rPr lang="en-US" altLang="zh-CN" dirty="0" err="1" smtClean="0"/>
              <a:t>var</a:t>
            </a:r>
            <a:r>
              <a:rPr lang="en-US" altLang="zh-CN" dirty="0" smtClean="0"/>
              <a:t>  </a:t>
            </a:r>
            <a:r>
              <a:rPr lang="en-US" altLang="zh-CN" dirty="0"/>
              <a:t>= </a:t>
            </a:r>
            <a:r>
              <a:rPr lang="en-US" altLang="zh-CN" dirty="0" err="1"/>
              <a:t>functionName</a:t>
            </a:r>
            <a:r>
              <a:rPr lang="en-US" altLang="zh-CN" dirty="0"/>
              <a:t>([</a:t>
            </a:r>
            <a:r>
              <a:rPr lang="en-US" altLang="zh-CN" dirty="0" err="1"/>
              <a:t>param</a:t>
            </a:r>
            <a:r>
              <a:rPr lang="en-US" altLang="zh-CN" dirty="0" smtClean="0"/>
              <a:t>,……]);</a:t>
            </a:r>
          </a:p>
          <a:p>
            <a:r>
              <a:rPr lang="zh-CN" altLang="en-US" dirty="0" smtClean="0"/>
              <a:t>非条件定义函数，可以先调用后声明</a:t>
            </a:r>
            <a:endParaRPr lang="en-US" altLang="zh-CN" dirty="0" smtClean="0"/>
          </a:p>
          <a:p>
            <a:r>
              <a:rPr lang="zh-CN" altLang="en-US" dirty="0" smtClean="0"/>
              <a:t>函数不管被调用多少次，仅为当前页面编译一次</a:t>
            </a:r>
            <a:endParaRPr lang="en-US" altLang="zh-CN" dirty="0" smtClean="0"/>
          </a:p>
        </p:txBody>
      </p:sp>
    </p:spTree>
    <p:extLst>
      <p:ext uri="{BB962C8B-B14F-4D97-AF65-F5344CB8AC3E}">
        <p14:creationId xmlns:p14="http://schemas.microsoft.com/office/powerpoint/2010/main" val="27246646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3" name="内容占位符 2"/>
          <p:cNvSpPr>
            <a:spLocks noGrp="1"/>
          </p:cNvSpPr>
          <p:nvPr>
            <p:ph sz="half" idx="1"/>
          </p:nvPr>
        </p:nvSpPr>
        <p:spPr/>
        <p:txBody>
          <a:bodyPr/>
          <a:lstStyle/>
          <a:p>
            <a:r>
              <a:rPr lang="en-US" altLang="zh-CN" dirty="0" smtClean="0"/>
              <a:t>PHP</a:t>
            </a:r>
            <a:r>
              <a:rPr lang="zh-CN" altLang="en-US" dirty="0" smtClean="0"/>
              <a:t>不</a:t>
            </a:r>
            <a:r>
              <a:rPr lang="zh-CN" altLang="en-US" dirty="0"/>
              <a:t>支持函数重载，也不可能取消定义或者重定义已声明的</a:t>
            </a:r>
            <a:r>
              <a:rPr lang="zh-CN" altLang="en-US" dirty="0" smtClean="0"/>
              <a:t>函数</a:t>
            </a:r>
            <a:endParaRPr lang="en-US" altLang="zh-CN" dirty="0" smtClean="0"/>
          </a:p>
          <a:p>
            <a:r>
              <a:rPr lang="zh-CN" altLang="en-US" dirty="0" smtClean="0"/>
              <a:t>函数可以递归定义</a:t>
            </a:r>
            <a:r>
              <a:rPr lang="en-US" altLang="zh-CN" dirty="0" smtClean="0"/>
              <a:t>	</a:t>
            </a:r>
          </a:p>
          <a:p>
            <a:pPr lvl="1"/>
            <a:r>
              <a:rPr lang="en-US" altLang="zh-CN" dirty="0" smtClean="0"/>
              <a:t>function factorial($x){</a:t>
            </a:r>
            <a:br>
              <a:rPr lang="en-US" altLang="zh-CN" dirty="0" smtClean="0"/>
            </a:br>
            <a:r>
              <a:rPr lang="en-US" altLang="zh-CN" dirty="0" smtClean="0"/>
              <a:t>	if($x&lt;=1) return 1; return $x*factorial($x-1); }</a:t>
            </a:r>
          </a:p>
          <a:p>
            <a:pPr lvl="1"/>
            <a:r>
              <a:rPr lang="en-US" altLang="zh-CN" dirty="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400800" y="2767106"/>
            <a:ext cx="5080000" cy="2390588"/>
          </a:xfrm>
          <a:prstGeom prst="rect">
            <a:avLst/>
          </a:prstGeom>
        </p:spPr>
      </p:pic>
    </p:spTree>
    <p:extLst>
      <p:ext uri="{BB962C8B-B14F-4D97-AF65-F5344CB8AC3E}">
        <p14:creationId xmlns:p14="http://schemas.microsoft.com/office/powerpoint/2010/main" val="23712991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请求消息处理</a:t>
            </a:r>
            <a:endParaRPr lang="zh-CN" altLang="en-US" dirty="0"/>
          </a:p>
        </p:txBody>
      </p:sp>
      <p:sp>
        <p:nvSpPr>
          <p:cNvPr id="3" name="内容占位符 2"/>
          <p:cNvSpPr>
            <a:spLocks noGrp="1"/>
          </p:cNvSpPr>
          <p:nvPr>
            <p:ph idx="1"/>
          </p:nvPr>
        </p:nvSpPr>
        <p:spPr/>
        <p:txBody>
          <a:bodyPr/>
          <a:lstStyle/>
          <a:p>
            <a:r>
              <a:rPr lang="zh-CN" altLang="en-US" dirty="0"/>
              <a:t>服务器环境变量</a:t>
            </a:r>
          </a:p>
          <a:p>
            <a:endParaRPr lang="en-US" altLang="zh-CN" dirty="0" smtClean="0"/>
          </a:p>
          <a:p>
            <a:r>
              <a:rPr lang="en-US" altLang="zh-CN" dirty="0" smtClean="0"/>
              <a:t>HTTP</a:t>
            </a:r>
            <a:r>
              <a:rPr lang="zh-CN" altLang="en-US" dirty="0"/>
              <a:t>传输信息</a:t>
            </a:r>
          </a:p>
          <a:p>
            <a:endParaRPr lang="en-US" altLang="zh-CN" dirty="0" smtClean="0"/>
          </a:p>
          <a:p>
            <a:r>
              <a:rPr lang="zh-CN" altLang="en-US" dirty="0" smtClean="0"/>
              <a:t>用户</a:t>
            </a:r>
            <a:r>
              <a:rPr lang="zh-CN" altLang="en-US" dirty="0"/>
              <a:t>表单数据</a:t>
            </a:r>
          </a:p>
          <a:p>
            <a:endParaRPr lang="en-US" altLang="zh-CN" dirty="0" smtClean="0"/>
          </a:p>
          <a:p>
            <a:r>
              <a:rPr lang="en-US" altLang="zh-CN" dirty="0" smtClean="0"/>
              <a:t>Cookie</a:t>
            </a:r>
            <a:r>
              <a:rPr lang="zh-CN" altLang="en-US" dirty="0"/>
              <a:t>数据</a:t>
            </a:r>
          </a:p>
          <a:p>
            <a:endParaRPr lang="zh-CN" altLang="en-US" dirty="0"/>
          </a:p>
        </p:txBody>
      </p:sp>
    </p:spTree>
    <p:extLst>
      <p:ext uri="{BB962C8B-B14F-4D97-AF65-F5344CB8AC3E}">
        <p14:creationId xmlns:p14="http://schemas.microsoft.com/office/powerpoint/2010/main" val="338958123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4" name="内容占位符 3"/>
          <p:cNvSpPr>
            <a:spLocks noGrp="1"/>
          </p:cNvSpPr>
          <p:nvPr>
            <p:ph sz="half" idx="1"/>
          </p:nvPr>
        </p:nvSpPr>
        <p:spPr/>
        <p:txBody>
          <a:bodyPr/>
          <a:lstStyle/>
          <a:p>
            <a:r>
              <a:rPr lang="zh-CN" altLang="en-US" dirty="0"/>
              <a:t>可以定义可变函数：通过使用可变变量，基于变量的值调用函数</a:t>
            </a:r>
            <a:endParaRPr lang="en-US" altLang="zh-CN" dirty="0"/>
          </a:p>
          <a:p>
            <a:pPr lvl="1"/>
            <a:r>
              <a:rPr lang="zh-CN" altLang="en-US" dirty="0"/>
              <a:t>此时可以考虑是用</a:t>
            </a:r>
            <a:r>
              <a:rPr lang="en-US" altLang="zh-CN" dirty="0" err="1"/>
              <a:t>function_exists</a:t>
            </a:r>
            <a:r>
              <a:rPr lang="en-US" altLang="zh-CN" dirty="0"/>
              <a:t>()</a:t>
            </a:r>
            <a:r>
              <a:rPr lang="zh-CN" altLang="en-US" dirty="0"/>
              <a:t>来判断方法是否存在</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7309534" y="1905000"/>
            <a:ext cx="3262531" cy="4114800"/>
          </a:xfrm>
          <a:prstGeom prst="rect">
            <a:avLst/>
          </a:prstGeom>
        </p:spPr>
      </p:pic>
    </p:spTree>
    <p:extLst>
      <p:ext uri="{BB962C8B-B14F-4D97-AF65-F5344CB8AC3E}">
        <p14:creationId xmlns:p14="http://schemas.microsoft.com/office/powerpoint/2010/main" val="35675191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函数定义</a:t>
            </a:r>
            <a:endParaRPr lang="zh-CN" altLang="en-US" dirty="0"/>
          </a:p>
        </p:txBody>
      </p:sp>
      <p:sp>
        <p:nvSpPr>
          <p:cNvPr id="3" name="内容占位符 2"/>
          <p:cNvSpPr>
            <a:spLocks noGrp="1"/>
          </p:cNvSpPr>
          <p:nvPr>
            <p:ph idx="1"/>
          </p:nvPr>
        </p:nvSpPr>
        <p:spPr/>
        <p:txBody>
          <a:bodyPr/>
          <a:lstStyle/>
          <a:p>
            <a:r>
              <a:rPr lang="zh-CN" altLang="en-US" dirty="0" smtClean="0"/>
              <a:t>函数可以</a:t>
            </a:r>
            <a:r>
              <a:rPr lang="zh-CN" altLang="en-US" dirty="0"/>
              <a:t>嵌套</a:t>
            </a:r>
            <a:r>
              <a:rPr lang="zh-CN" altLang="en-US" dirty="0" smtClean="0"/>
              <a:t>定义</a:t>
            </a:r>
            <a:endParaRPr lang="en-US" altLang="zh-CN" dirty="0" smtClean="0"/>
          </a:p>
          <a:p>
            <a:pPr lvl="1"/>
            <a:r>
              <a:rPr lang="en-US" altLang="zh-CN" dirty="0" smtClean="0"/>
              <a:t>PHP</a:t>
            </a:r>
            <a:r>
              <a:rPr lang="zh-CN" altLang="en-US" dirty="0"/>
              <a:t>中所有函数都具有全局作用域</a:t>
            </a:r>
            <a:r>
              <a:rPr lang="zh-CN" altLang="en-US" dirty="0" smtClean="0"/>
              <a:t>，因此在一个函数内部嵌套定义的内部函数在其外部也能被调用，反之亦然</a:t>
            </a:r>
            <a:endParaRPr lang="en-US" altLang="zh-CN" dirty="0" smtClean="0"/>
          </a:p>
          <a:p>
            <a:pPr lvl="1"/>
            <a:r>
              <a:rPr lang="zh-CN" altLang="en-US" dirty="0" smtClean="0"/>
              <a:t>内部函数在外部被调用前，需先调用其外部函数（此处类似于条件定义函数，即要保证函数被调用时已确定被定义过）</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987800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pic>
        <p:nvPicPr>
          <p:cNvPr id="4" name="内容占位符 3"/>
          <p:cNvPicPr>
            <a:picLocks noGrp="1" noChangeAspect="1"/>
          </p:cNvPicPr>
          <p:nvPr>
            <p:ph idx="1"/>
          </p:nvPr>
        </p:nvPicPr>
        <p:blipFill>
          <a:blip r:embed="rId2"/>
          <a:stretch>
            <a:fillRect/>
          </a:stretch>
        </p:blipFill>
        <p:spPr>
          <a:xfrm>
            <a:off x="2855640" y="1606804"/>
            <a:ext cx="7344816" cy="5024281"/>
          </a:xfrm>
          <a:prstGeom prst="rect">
            <a:avLst/>
          </a:prstGeom>
        </p:spPr>
      </p:pic>
    </p:spTree>
    <p:extLst>
      <p:ext uri="{BB962C8B-B14F-4D97-AF65-F5344CB8AC3E}">
        <p14:creationId xmlns:p14="http://schemas.microsoft.com/office/powerpoint/2010/main" val="42299000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3" name="内容占位符 2"/>
          <p:cNvSpPr>
            <a:spLocks noGrp="1"/>
          </p:cNvSpPr>
          <p:nvPr>
            <p:ph idx="1"/>
          </p:nvPr>
        </p:nvSpPr>
        <p:spPr/>
        <p:txBody>
          <a:bodyPr/>
          <a:lstStyle/>
          <a:p>
            <a:r>
              <a:rPr lang="zh-CN" altLang="en-US" dirty="0" smtClean="0"/>
              <a:t>可以定义匿名函数</a:t>
            </a:r>
            <a:endParaRPr lang="en-US" altLang="zh-CN" dirty="0" smtClean="0"/>
          </a:p>
          <a:p>
            <a:pPr lvl="1"/>
            <a:r>
              <a:rPr lang="en-US" altLang="zh-CN" dirty="0"/>
              <a:t>Anonymous </a:t>
            </a:r>
            <a:r>
              <a:rPr lang="en-US" altLang="zh-CN" dirty="0" smtClean="0"/>
              <a:t>functions</a:t>
            </a:r>
            <a:r>
              <a:rPr lang="zh-CN" altLang="en-US" dirty="0" smtClean="0"/>
              <a:t>，</a:t>
            </a:r>
            <a:r>
              <a:rPr lang="zh-CN" altLang="en-US" dirty="0"/>
              <a:t>也叫闭包函数（</a:t>
            </a:r>
            <a:r>
              <a:rPr lang="en-US" altLang="zh-CN" dirty="0"/>
              <a:t>closures</a:t>
            </a:r>
            <a:r>
              <a:rPr lang="zh-CN" altLang="en-US" dirty="0" smtClean="0"/>
              <a:t>），临时创建的一</a:t>
            </a:r>
            <a:r>
              <a:rPr lang="zh-CN" altLang="en-US" dirty="0"/>
              <a:t>个没有指定名称的</a:t>
            </a:r>
            <a:r>
              <a:rPr lang="zh-CN" altLang="en-US" dirty="0" smtClean="0"/>
              <a:t>函数</a:t>
            </a:r>
            <a:endParaRPr lang="en-US" altLang="zh-CN" dirty="0"/>
          </a:p>
          <a:p>
            <a:pPr lvl="1"/>
            <a:r>
              <a:rPr lang="zh-CN" altLang="en-US" dirty="0" smtClean="0"/>
              <a:t>经常</a:t>
            </a:r>
            <a:r>
              <a:rPr lang="zh-CN" altLang="en-US" dirty="0"/>
              <a:t>用作回调函数（</a:t>
            </a:r>
            <a:r>
              <a:rPr lang="en-US" altLang="zh-CN" dirty="0"/>
              <a:t>callback</a:t>
            </a:r>
            <a:r>
              <a:rPr lang="zh-CN" altLang="en-US" dirty="0"/>
              <a:t>）参数的</a:t>
            </a:r>
            <a:r>
              <a:rPr lang="zh-CN" altLang="en-US" dirty="0" smtClean="0"/>
              <a:t>值</a:t>
            </a:r>
            <a:endParaRPr lang="en-US" altLang="zh-CN" dirty="0" smtClean="0"/>
          </a:p>
          <a:p>
            <a:pPr lvl="1"/>
            <a:r>
              <a:rPr lang="zh-CN" altLang="en-US" dirty="0" smtClean="0"/>
              <a:t>匿名函数可以赋给变量，此时</a:t>
            </a:r>
            <a:r>
              <a:rPr lang="en-US" altLang="zh-CN" dirty="0"/>
              <a:t>PHP </a:t>
            </a:r>
            <a:r>
              <a:rPr lang="zh-CN" altLang="en-US" dirty="0"/>
              <a:t>会自动把此种表达式转换成内置</a:t>
            </a:r>
            <a:r>
              <a:rPr lang="zh-CN" altLang="en-US" dirty="0" smtClean="0"/>
              <a:t>类</a:t>
            </a:r>
            <a:r>
              <a:rPr lang="en-US" altLang="zh-CN" dirty="0" smtClean="0"/>
              <a:t>Closure </a:t>
            </a:r>
            <a:r>
              <a:rPr lang="zh-CN" altLang="en-US" dirty="0"/>
              <a:t>的对象</a:t>
            </a:r>
            <a:r>
              <a:rPr lang="zh-CN" altLang="en-US" dirty="0" smtClean="0"/>
              <a:t>实例</a:t>
            </a:r>
            <a:endParaRPr lang="en-US" altLang="zh-CN" dirty="0" smtClean="0"/>
          </a:p>
          <a:p>
            <a:pPr lvl="1"/>
            <a:r>
              <a:rPr lang="zh-CN" altLang="en-US" dirty="0" smtClean="0"/>
              <a:t>匿名函数可以使用</a:t>
            </a:r>
            <a:r>
              <a:rPr lang="en-US" altLang="zh-CN" dirty="0" smtClean="0"/>
              <a:t>use</a:t>
            </a:r>
            <a:r>
              <a:rPr lang="zh-CN" altLang="en-US" dirty="0" smtClean="0"/>
              <a:t>结构从父作用域继承变量，此时变量值由函数定义时位置而非调用时位置决定</a:t>
            </a:r>
            <a:endParaRPr lang="en-US" altLang="zh-CN" dirty="0" smtClean="0"/>
          </a:p>
          <a:p>
            <a:pPr lvl="1"/>
            <a:r>
              <a:rPr lang="en-US" altLang="zh-CN" dirty="0" smtClean="0">
                <a:hlinkClick r:id="rId3" action="ppaction://hlinkfile"/>
              </a:rPr>
              <a:t>example1</a:t>
            </a:r>
            <a:r>
              <a:rPr lang="en-US" altLang="zh-CN" dirty="0" smtClean="0"/>
              <a:t>    	</a:t>
            </a:r>
          </a:p>
          <a:p>
            <a:pPr lvl="1"/>
            <a:r>
              <a:rPr lang="en-US" altLang="zh-CN" dirty="0" smtClean="0">
                <a:hlinkClick r:id="rId4" action="ppaction://hlinkfile"/>
              </a:rPr>
              <a:t>example2</a:t>
            </a:r>
            <a:endParaRPr lang="zh-CN" altLang="en-US" dirty="0"/>
          </a:p>
        </p:txBody>
      </p:sp>
    </p:spTree>
    <p:extLst>
      <p:ext uri="{BB962C8B-B14F-4D97-AF65-F5344CB8AC3E}">
        <p14:creationId xmlns:p14="http://schemas.microsoft.com/office/powerpoint/2010/main" val="40496571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pic>
        <p:nvPicPr>
          <p:cNvPr id="6" name="内容占位符 5"/>
          <p:cNvPicPr>
            <a:picLocks noGrp="1" noChangeAspect="1"/>
          </p:cNvPicPr>
          <p:nvPr>
            <p:ph sz="half" idx="1"/>
          </p:nvPr>
        </p:nvPicPr>
        <p:blipFill>
          <a:blip r:embed="rId2"/>
          <a:stretch>
            <a:fillRect/>
          </a:stretch>
        </p:blipFill>
        <p:spPr>
          <a:xfrm>
            <a:off x="1686687" y="1905000"/>
            <a:ext cx="3941825"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34162"/>
            <a:ext cx="5080000" cy="2856475"/>
          </a:xfrm>
          <a:prstGeom prst="rect">
            <a:avLst/>
          </a:prstGeom>
        </p:spPr>
      </p:pic>
    </p:spTree>
    <p:extLst>
      <p:ext uri="{BB962C8B-B14F-4D97-AF65-F5344CB8AC3E}">
        <p14:creationId xmlns:p14="http://schemas.microsoft.com/office/powerpoint/2010/main" val="40944056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函数参数</a:t>
            </a:r>
            <a:endParaRPr lang="zh-CN" altLang="en-US" dirty="0"/>
          </a:p>
        </p:txBody>
      </p:sp>
      <p:sp>
        <p:nvSpPr>
          <p:cNvPr id="3" name="内容占位符 2"/>
          <p:cNvSpPr>
            <a:spLocks noGrp="1"/>
          </p:cNvSpPr>
          <p:nvPr>
            <p:ph sz="half" idx="1"/>
          </p:nvPr>
        </p:nvSpPr>
        <p:spPr/>
        <p:txBody>
          <a:bodyPr/>
          <a:lstStyle/>
          <a:p>
            <a:r>
              <a:rPr lang="zh-CN" altLang="en-US" dirty="0" smtClean="0"/>
              <a:t>函数默认按值传递参数</a:t>
            </a:r>
            <a:endParaRPr lang="en-US" altLang="zh-CN" dirty="0" smtClean="0"/>
          </a:p>
          <a:p>
            <a:r>
              <a:rPr lang="zh-CN" altLang="en-US" dirty="0" smtClean="0"/>
              <a:t>函数也接收按引用传递参数（已不推荐）</a:t>
            </a:r>
            <a:endParaRPr lang="en-US" altLang="zh-CN" dirty="0" smtClean="0"/>
          </a:p>
          <a:p>
            <a:pPr lvl="1"/>
            <a:r>
              <a:rPr lang="en-US" altLang="zh-CN" dirty="0" smtClean="0">
                <a:hlinkClick r:id="rId3"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289119"/>
            <a:ext cx="5080000" cy="3346561"/>
          </a:xfrm>
          <a:prstGeom prst="rect">
            <a:avLst/>
          </a:prstGeom>
        </p:spPr>
      </p:pic>
    </p:spTree>
    <p:extLst>
      <p:ext uri="{BB962C8B-B14F-4D97-AF65-F5344CB8AC3E}">
        <p14:creationId xmlns:p14="http://schemas.microsoft.com/office/powerpoint/2010/main" val="27382527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sp>
        <p:nvSpPr>
          <p:cNvPr id="3" name="内容占位符 2"/>
          <p:cNvSpPr>
            <a:spLocks noGrp="1"/>
          </p:cNvSpPr>
          <p:nvPr>
            <p:ph sz="half" idx="1"/>
          </p:nvPr>
        </p:nvSpPr>
        <p:spPr/>
        <p:txBody>
          <a:bodyPr/>
          <a:lstStyle/>
          <a:p>
            <a:r>
              <a:rPr lang="zh-CN" altLang="en-US" dirty="0"/>
              <a:t>函数允许设定默认参数</a:t>
            </a:r>
            <a:endParaRPr lang="en-US" altLang="zh-CN" dirty="0"/>
          </a:p>
          <a:p>
            <a:pPr lvl="1"/>
            <a:r>
              <a:rPr lang="zh-CN" altLang="en-US" dirty="0"/>
              <a:t>默认参数一般应是标量类型，但也接收</a:t>
            </a:r>
            <a:r>
              <a:rPr lang="en-US" altLang="zh-CN" dirty="0"/>
              <a:t>array</a:t>
            </a:r>
            <a:r>
              <a:rPr lang="zh-CN" altLang="en-US" dirty="0"/>
              <a:t>或</a:t>
            </a:r>
            <a:r>
              <a:rPr lang="en-US" altLang="zh-CN" dirty="0"/>
              <a:t>NULL</a:t>
            </a:r>
            <a:r>
              <a:rPr lang="zh-CN" altLang="en-US" dirty="0"/>
              <a:t>类型</a:t>
            </a:r>
            <a:endParaRPr lang="en-US" altLang="zh-CN" dirty="0"/>
          </a:p>
          <a:p>
            <a:pPr lvl="1"/>
            <a:r>
              <a:rPr lang="zh-CN" altLang="en-US" dirty="0"/>
              <a:t>默认值必须是常量表达式，不能是诸如变量，类成员，或者函数调用等</a:t>
            </a:r>
            <a:endParaRPr lang="en-US" altLang="zh-CN" dirty="0"/>
          </a:p>
          <a:p>
            <a:pPr lvl="1"/>
            <a:r>
              <a:rPr lang="zh-CN" altLang="en-US" dirty="0"/>
              <a:t>默认参数必须放在任何非默认参数的右侧</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930321"/>
            <a:ext cx="5080000" cy="2064157"/>
          </a:xfrm>
          <a:prstGeom prst="rect">
            <a:avLst/>
          </a:prstGeom>
        </p:spPr>
      </p:pic>
    </p:spTree>
    <p:extLst>
      <p:ext uri="{BB962C8B-B14F-4D97-AF65-F5344CB8AC3E}">
        <p14:creationId xmlns:p14="http://schemas.microsoft.com/office/powerpoint/2010/main" val="40451281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sp>
        <p:nvSpPr>
          <p:cNvPr id="3" name="内容占位符 2"/>
          <p:cNvSpPr>
            <a:spLocks noGrp="1"/>
          </p:cNvSpPr>
          <p:nvPr>
            <p:ph idx="1"/>
          </p:nvPr>
        </p:nvSpPr>
        <p:spPr>
          <a:xfrm>
            <a:off x="1127448" y="1700808"/>
            <a:ext cx="10363200" cy="4114800"/>
          </a:xfrm>
        </p:spPr>
        <p:txBody>
          <a:bodyPr/>
          <a:lstStyle/>
          <a:p>
            <a:r>
              <a:rPr lang="zh-CN" altLang="en-US" dirty="0"/>
              <a:t>在调用函数时传入参数可以少于定义时参数</a:t>
            </a:r>
            <a:endParaRPr lang="en-US" altLang="zh-CN" dirty="0"/>
          </a:p>
          <a:p>
            <a:pPr lvl="1"/>
            <a:r>
              <a:rPr lang="zh-CN" altLang="en-US" dirty="0"/>
              <a:t>此时将其他参数</a:t>
            </a:r>
            <a:r>
              <a:rPr lang="zh-CN" altLang="en-US" dirty="0" smtClean="0"/>
              <a:t>给予</a:t>
            </a:r>
            <a:r>
              <a:rPr lang="en-US" altLang="zh-CN" dirty="0" smtClean="0"/>
              <a:t>NULL</a:t>
            </a:r>
            <a:r>
              <a:rPr lang="zh-CN" altLang="en-US" dirty="0" smtClean="0"/>
              <a:t>值，系统会警告</a:t>
            </a:r>
            <a:endParaRPr lang="en-US" altLang="zh-CN" dirty="0" smtClean="0"/>
          </a:p>
          <a:p>
            <a:pPr lvl="1"/>
            <a:r>
              <a:rPr lang="zh-CN" altLang="en-US" dirty="0" smtClean="0"/>
              <a:t>严格模式会报错</a:t>
            </a:r>
            <a:endParaRPr lang="en-US" altLang="zh-CN" dirty="0" smtClean="0"/>
          </a:p>
          <a:p>
            <a:pPr lvl="1"/>
            <a:r>
              <a:rPr lang="en-US" altLang="zh-CN" dirty="0" smtClean="0">
                <a:hlinkClick r:id="rId3" action="ppaction://hlinkfile"/>
              </a:rPr>
              <a:t>example</a:t>
            </a:r>
            <a:endParaRPr lang="en-US" altLang="zh-CN" dirty="0" smtClean="0"/>
          </a:p>
          <a:p>
            <a:r>
              <a:rPr lang="zh-CN" altLang="en-US" dirty="0"/>
              <a:t>在调用函数时传入参数可以多于定义时参数</a:t>
            </a:r>
            <a:endParaRPr lang="en-US" altLang="zh-CN" dirty="0"/>
          </a:p>
          <a:p>
            <a:pPr lvl="1"/>
            <a:r>
              <a:rPr lang="zh-CN" altLang="en-US" dirty="0"/>
              <a:t>在 </a:t>
            </a:r>
            <a:r>
              <a:rPr lang="en-US" altLang="zh-CN" dirty="0"/>
              <a:t>PHP 5.6 </a:t>
            </a:r>
            <a:r>
              <a:rPr lang="zh-CN" altLang="en-US" dirty="0"/>
              <a:t>及以上的版本中，由 </a:t>
            </a:r>
            <a:r>
              <a:rPr lang="en-US" altLang="zh-CN" dirty="0"/>
              <a:t>... </a:t>
            </a:r>
            <a:r>
              <a:rPr lang="zh-CN" altLang="en-US" dirty="0"/>
              <a:t>语法</a:t>
            </a:r>
            <a:r>
              <a:rPr lang="zh-CN" altLang="en-US" dirty="0" smtClean="0"/>
              <a:t>实现</a:t>
            </a:r>
            <a:endParaRPr lang="en-US" altLang="zh-CN" dirty="0" smtClean="0"/>
          </a:p>
          <a:p>
            <a:pPr lvl="1"/>
            <a:r>
              <a:rPr lang="zh-CN" altLang="en-US" dirty="0" smtClean="0"/>
              <a:t>在 </a:t>
            </a:r>
            <a:r>
              <a:rPr lang="en-US" altLang="zh-CN" dirty="0"/>
              <a:t>PHP 5.5 </a:t>
            </a:r>
            <a:r>
              <a:rPr lang="zh-CN" altLang="en-US" dirty="0"/>
              <a:t>及更早版本中，使用函数     </a:t>
            </a:r>
            <a:r>
              <a:rPr lang="en-US" altLang="zh-CN" dirty="0" err="1"/>
              <a:t>func_num_args</a:t>
            </a:r>
            <a:r>
              <a:rPr lang="en-US" altLang="zh-CN" dirty="0"/>
              <a:t>()</a:t>
            </a:r>
            <a:r>
              <a:rPr lang="zh-CN" altLang="en-US" dirty="0"/>
              <a:t>，</a:t>
            </a:r>
            <a:r>
              <a:rPr lang="en-US" altLang="zh-CN" dirty="0" err="1"/>
              <a:t>func_get_arg</a:t>
            </a:r>
            <a:r>
              <a:rPr lang="en-US" altLang="zh-CN" dirty="0" smtClean="0"/>
              <a:t>()</a:t>
            </a:r>
            <a:r>
              <a:rPr lang="zh-CN" altLang="en-US" dirty="0" smtClean="0"/>
              <a:t>和     </a:t>
            </a:r>
            <a:r>
              <a:rPr lang="en-US" altLang="zh-CN" dirty="0" err="1"/>
              <a:t>func_get_args</a:t>
            </a:r>
            <a:r>
              <a:rPr lang="en-US" altLang="zh-CN" dirty="0" smtClean="0"/>
              <a:t>()</a:t>
            </a:r>
            <a:r>
              <a:rPr lang="zh-CN" altLang="en-US" dirty="0" smtClean="0"/>
              <a:t>实现</a:t>
            </a:r>
            <a:endParaRPr lang="en-US" altLang="zh-CN" dirty="0" smtClean="0"/>
          </a:p>
          <a:p>
            <a:pPr lvl="1"/>
            <a:r>
              <a:rPr lang="en-US" altLang="zh-CN" dirty="0" smtClean="0">
                <a:hlinkClick r:id="rId4" action="ppaction://hlinkfile"/>
              </a:rPr>
              <a:t>example</a:t>
            </a:r>
            <a:endParaRPr lang="en-US" altLang="zh-CN" dirty="0" smtClean="0"/>
          </a:p>
          <a:p>
            <a:r>
              <a:rPr lang="zh-CN" altLang="en-US" dirty="0" smtClean="0"/>
              <a:t>函数定义时可以对特定类型参数进行类型提示</a:t>
            </a:r>
            <a:endParaRPr lang="en-US" altLang="zh-CN" dirty="0"/>
          </a:p>
        </p:txBody>
      </p:sp>
    </p:spTree>
    <p:extLst>
      <p:ext uri="{BB962C8B-B14F-4D97-AF65-F5344CB8AC3E}">
        <p14:creationId xmlns:p14="http://schemas.microsoft.com/office/powerpoint/2010/main" val="41743519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pic>
        <p:nvPicPr>
          <p:cNvPr id="7" name="内容占位符 6"/>
          <p:cNvPicPr>
            <a:picLocks noGrp="1" noChangeAspect="1"/>
          </p:cNvPicPr>
          <p:nvPr>
            <p:ph sz="half" idx="1"/>
          </p:nvPr>
        </p:nvPicPr>
        <p:blipFill>
          <a:blip r:embed="rId2"/>
          <a:stretch>
            <a:fillRect/>
          </a:stretch>
        </p:blipFill>
        <p:spPr>
          <a:xfrm>
            <a:off x="1284279" y="1905000"/>
            <a:ext cx="4746641" cy="4114800"/>
          </a:xfrm>
          <a:prstGeom prst="rect">
            <a:avLst/>
          </a:prstGeom>
        </p:spPr>
      </p:pic>
      <p:pic>
        <p:nvPicPr>
          <p:cNvPr id="6" name="内容占位符 5"/>
          <p:cNvPicPr>
            <a:picLocks noGrp="1" noChangeAspect="1"/>
          </p:cNvPicPr>
          <p:nvPr>
            <p:ph sz="half" idx="2"/>
          </p:nvPr>
        </p:nvPicPr>
        <p:blipFill>
          <a:blip r:embed="rId3"/>
          <a:stretch>
            <a:fillRect/>
          </a:stretch>
        </p:blipFill>
        <p:spPr>
          <a:xfrm>
            <a:off x="6770705" y="1905000"/>
            <a:ext cx="4340189" cy="4114800"/>
          </a:xfrm>
          <a:prstGeom prst="rect">
            <a:avLst/>
          </a:prstGeom>
        </p:spPr>
      </p:pic>
    </p:spTree>
    <p:extLst>
      <p:ext uri="{BB962C8B-B14F-4D97-AF65-F5344CB8AC3E}">
        <p14:creationId xmlns:p14="http://schemas.microsoft.com/office/powerpoint/2010/main" val="3242556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函数返回值</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return</a:t>
            </a:r>
            <a:r>
              <a:rPr lang="zh-CN" altLang="en-US" dirty="0" smtClean="0"/>
              <a:t>语句返回一个标量类型值</a:t>
            </a:r>
            <a:endParaRPr lang="en-US" altLang="zh-CN" dirty="0" smtClean="0"/>
          </a:p>
          <a:p>
            <a:r>
              <a:rPr lang="zh-CN" altLang="en-US" dirty="0" smtClean="0"/>
              <a:t>要返回多个值可以返回一个数组</a:t>
            </a:r>
            <a:endParaRPr lang="en-US" altLang="zh-CN" dirty="0" smtClean="0"/>
          </a:p>
          <a:p>
            <a:r>
              <a:rPr lang="zh-CN" altLang="en-US" dirty="0" smtClean="0"/>
              <a:t>如果没有</a:t>
            </a:r>
            <a:r>
              <a:rPr lang="en-US" altLang="zh-CN" dirty="0" smtClean="0"/>
              <a:t>return</a:t>
            </a:r>
            <a:r>
              <a:rPr lang="zh-CN" altLang="en-US" dirty="0" smtClean="0"/>
              <a:t>语句返回</a:t>
            </a:r>
            <a:r>
              <a:rPr lang="en-US" altLang="zh-CN" dirty="0" smtClean="0"/>
              <a:t>NULL</a:t>
            </a:r>
          </a:p>
          <a:p>
            <a:r>
              <a:rPr lang="zh-CN" altLang="en-US" dirty="0" smtClean="0"/>
              <a:t>也可以返回引用（不建议）</a:t>
            </a:r>
            <a:endParaRPr lang="en-US" altLang="zh-CN" dirty="0" smtClean="0"/>
          </a:p>
          <a:p>
            <a:r>
              <a:rPr lang="zh-CN" altLang="en-US" dirty="0" smtClean="0"/>
              <a:t>在</a:t>
            </a:r>
            <a:r>
              <a:rPr lang="en-US" altLang="zh-CN" dirty="0" smtClean="0"/>
              <a:t>PHP7</a:t>
            </a:r>
            <a:r>
              <a:rPr lang="zh-CN" altLang="en-US" dirty="0" smtClean="0"/>
              <a:t>中可以指定返回类型</a:t>
            </a:r>
            <a:endParaRPr lang="en-US" altLang="zh-CN" dirty="0" smtClean="0"/>
          </a:p>
        </p:txBody>
      </p:sp>
      <p:pic>
        <p:nvPicPr>
          <p:cNvPr id="4" name="图片 3"/>
          <p:cNvPicPr>
            <a:picLocks noChangeAspect="1"/>
          </p:cNvPicPr>
          <p:nvPr/>
        </p:nvPicPr>
        <p:blipFill>
          <a:blip r:embed="rId2"/>
          <a:stretch>
            <a:fillRect/>
          </a:stretch>
        </p:blipFill>
        <p:spPr>
          <a:xfrm>
            <a:off x="2719388" y="4581129"/>
            <a:ext cx="7058025" cy="1362075"/>
          </a:xfrm>
          <a:prstGeom prst="rect">
            <a:avLst/>
          </a:prstGeom>
        </p:spPr>
      </p:pic>
    </p:spTree>
    <p:extLst>
      <p:ext uri="{BB962C8B-B14F-4D97-AF65-F5344CB8AC3E}">
        <p14:creationId xmlns:p14="http://schemas.microsoft.com/office/powerpoint/2010/main" val="785139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52550</TotalTime>
  <Words>11492</Words>
  <Application>Microsoft Office PowerPoint</Application>
  <PresentationFormat>宽屏</PresentationFormat>
  <Paragraphs>1468</Paragraphs>
  <Slides>268</Slides>
  <Notes>83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268</vt:i4>
      </vt:variant>
    </vt:vector>
  </HeadingPairs>
  <TitlesOfParts>
    <vt:vector size="278" baseType="lpstr">
      <vt:lpstr>华文行楷</vt:lpstr>
      <vt:lpstr>宋体</vt:lpstr>
      <vt:lpstr>微软雅黑</vt:lpstr>
      <vt:lpstr>Arial</vt:lpstr>
      <vt:lpstr>Tahoma</vt:lpstr>
      <vt:lpstr>Times New Roman</vt:lpstr>
      <vt:lpstr>Verdana</vt:lpstr>
      <vt:lpstr>Wingdings</vt:lpstr>
      <vt:lpstr>Blueprint</vt:lpstr>
      <vt:lpstr>位图图像</vt:lpstr>
      <vt:lpstr>Outstanding Ability of Software Development</vt:lpstr>
      <vt:lpstr>Lecture 5</vt:lpstr>
      <vt:lpstr>知识脉络</vt:lpstr>
      <vt:lpstr>Part I</vt:lpstr>
      <vt:lpstr>Web服务器与Web站点</vt:lpstr>
      <vt:lpstr>Web服务器功能</vt:lpstr>
      <vt:lpstr>Web服务器基本功能</vt:lpstr>
      <vt:lpstr>处理请求基本步骤</vt:lpstr>
      <vt:lpstr>请求消息处理</vt:lpstr>
      <vt:lpstr>访问控制*</vt:lpstr>
      <vt:lpstr>访问控制*</vt:lpstr>
      <vt:lpstr>响应消息生成</vt:lpstr>
      <vt:lpstr>响应消息生成</vt:lpstr>
      <vt:lpstr>服务器功能的扩展</vt:lpstr>
      <vt:lpstr>服务器端可用资源</vt:lpstr>
      <vt:lpstr>服务器功能扩展方式</vt:lpstr>
      <vt:lpstr>服务器与脚本交互方式</vt:lpstr>
      <vt:lpstr>服务器与脚本交互方式</vt:lpstr>
      <vt:lpstr>服务器与脚本交互方式</vt:lpstr>
      <vt:lpstr>服务器市场份额</vt:lpstr>
      <vt:lpstr>典型的Web服务器—Apache</vt:lpstr>
      <vt:lpstr>典型的Web服务器—Apache</vt:lpstr>
      <vt:lpstr>典型的Web服务器—Apache</vt:lpstr>
      <vt:lpstr>典型的Web服务器—Apache</vt:lpstr>
      <vt:lpstr>典型的Web服务器—Apache</vt:lpstr>
      <vt:lpstr>Part II</vt:lpstr>
      <vt:lpstr>服务器端编程模型</vt:lpstr>
      <vt:lpstr>输入信息</vt:lpstr>
      <vt:lpstr>输出信息</vt:lpstr>
      <vt:lpstr>应用程序或脚本环境</vt:lpstr>
      <vt:lpstr>输入解析处理模块</vt:lpstr>
      <vt:lpstr>输出信息生成模块</vt:lpstr>
      <vt:lpstr>事务处理模块</vt:lpstr>
      <vt:lpstr>事务处理模块</vt:lpstr>
      <vt:lpstr>辅助功能模块</vt:lpstr>
      <vt:lpstr>服务器端Web应用基础功能</vt:lpstr>
      <vt:lpstr>服务器端Web应用基础功能</vt:lpstr>
      <vt:lpstr>服务器端脚本</vt:lpstr>
      <vt:lpstr>服务器端脚本</vt:lpstr>
      <vt:lpstr>服务器端脚本</vt:lpstr>
      <vt:lpstr>服务器端脚本</vt:lpstr>
      <vt:lpstr>服务器端脚本</vt:lpstr>
      <vt:lpstr>服务器端技术</vt:lpstr>
      <vt:lpstr>常见服务器端技术</vt:lpstr>
      <vt:lpstr>常见服务器端技术对比</vt:lpstr>
      <vt:lpstr>常见服务器端技术市场份额</vt:lpstr>
      <vt:lpstr>Part III</vt:lpstr>
      <vt:lpstr>PHP简介</vt:lpstr>
      <vt:lpstr>PHP简介</vt:lpstr>
      <vt:lpstr>PHP简介</vt:lpstr>
      <vt:lpstr>PHP简介</vt:lpstr>
      <vt:lpstr>引入PHP方式</vt:lpstr>
      <vt:lpstr>引入PHP方式</vt:lpstr>
      <vt:lpstr>引入PHP方式</vt:lpstr>
      <vt:lpstr>Part IV</vt:lpstr>
      <vt:lpstr>基本语法</vt:lpstr>
      <vt:lpstr>关键字和保留字</vt:lpstr>
      <vt:lpstr>标识符</vt:lpstr>
      <vt:lpstr>数据类型</vt:lpstr>
      <vt:lpstr>数据类型</vt:lpstr>
      <vt:lpstr>数据类型</vt:lpstr>
      <vt:lpstr>数据类型</vt:lpstr>
      <vt:lpstr>数据类型</vt:lpstr>
      <vt:lpstr>数据类型</vt:lpstr>
      <vt:lpstr>数据类型</vt:lpstr>
      <vt:lpstr>数据类型</vt:lpstr>
      <vt:lpstr>变量</vt:lpstr>
      <vt:lpstr>变量</vt:lpstr>
      <vt:lpstr>常量</vt:lpstr>
      <vt:lpstr>常量</vt:lpstr>
      <vt:lpstr>常量</vt:lpstr>
      <vt:lpstr>运算符</vt:lpstr>
      <vt:lpstr>运算符</vt:lpstr>
      <vt:lpstr>运算符</vt:lpstr>
      <vt:lpstr>语句</vt:lpstr>
      <vt:lpstr>语句</vt:lpstr>
      <vt:lpstr>数组</vt:lpstr>
      <vt:lpstr>创建数组</vt:lpstr>
      <vt:lpstr>创建数组</vt:lpstr>
      <vt:lpstr>数组元素访问与赋值</vt:lpstr>
      <vt:lpstr>数组元素检测与删除</vt:lpstr>
      <vt:lpstr>数组遍历</vt:lpstr>
      <vt:lpstr>数组遍历</vt:lpstr>
      <vt:lpstr>数组排序</vt:lpstr>
      <vt:lpstr>数组排序</vt:lpstr>
      <vt:lpstr>多维数组</vt:lpstr>
      <vt:lpstr>多维数组</vt:lpstr>
      <vt:lpstr>函数定义</vt:lpstr>
      <vt:lpstr>函数定义</vt:lpstr>
      <vt:lpstr>函数定义</vt:lpstr>
      <vt:lpstr>函数定义</vt:lpstr>
      <vt:lpstr>函数定义</vt:lpstr>
      <vt:lpstr>函数定义</vt:lpstr>
      <vt:lpstr>函数定义</vt:lpstr>
      <vt:lpstr>函数参数</vt:lpstr>
      <vt:lpstr>函数参数</vt:lpstr>
      <vt:lpstr>函数参数</vt:lpstr>
      <vt:lpstr>函数参数</vt:lpstr>
      <vt:lpstr>函数返回值</vt:lpstr>
      <vt:lpstr>变量的作用域</vt:lpstr>
      <vt:lpstr>变量的作用域</vt:lpstr>
      <vt:lpstr>Part V</vt:lpstr>
      <vt:lpstr>类定义</vt:lpstr>
      <vt:lpstr>对象实例的创建</vt:lpstr>
      <vt:lpstr>对象实例的创建</vt:lpstr>
      <vt:lpstr>属性的声明</vt:lpstr>
      <vt:lpstr>类常量</vt:lpstr>
      <vt:lpstr>构造函数</vt:lpstr>
      <vt:lpstr>析构函数</vt:lpstr>
      <vt:lpstr>魔术方法</vt:lpstr>
      <vt:lpstr>静态属性和方法</vt:lpstr>
      <vt:lpstr>继承</vt:lpstr>
      <vt:lpstr>继承</vt:lpstr>
      <vt:lpstr>可见性</vt:lpstr>
      <vt:lpstr>可见性</vt:lpstr>
      <vt:lpstr>多态</vt:lpstr>
      <vt:lpstr>多态</vt:lpstr>
      <vt:lpstr>多重继承和接口</vt:lpstr>
      <vt:lpstr>多重继承和接口</vt:lpstr>
      <vt:lpstr>抽象类</vt:lpstr>
      <vt:lpstr>final类和方法</vt:lpstr>
      <vt:lpstr>Part VI</vt:lpstr>
      <vt:lpstr>输入输出概述</vt:lpstr>
      <vt:lpstr>echo和print</vt:lpstr>
      <vt:lpstr>printf()</vt:lpstr>
      <vt:lpstr>printf</vt:lpstr>
      <vt:lpstr>printf</vt:lpstr>
      <vt:lpstr>printf</vt:lpstr>
      <vt:lpstr>print_r()和var_dump()</vt:lpstr>
      <vt:lpstr>print_r()和var_dump()</vt:lpstr>
      <vt:lpstr>HTML输出流</vt:lpstr>
      <vt:lpstr>设置响应头</vt:lpstr>
      <vt:lpstr>设置响应头</vt:lpstr>
      <vt:lpstr>超级全局变量</vt:lpstr>
      <vt:lpstr>超级全局变量</vt:lpstr>
      <vt:lpstr>超级全局变量</vt:lpstr>
      <vt:lpstr>HTTP请求头及环境信息读取</vt:lpstr>
      <vt:lpstr>HTTP请求头及环境信息读取</vt:lpstr>
      <vt:lpstr>HTTP请求头及环境信息读取</vt:lpstr>
      <vt:lpstr>表单处理</vt:lpstr>
      <vt:lpstr>表单处理</vt:lpstr>
      <vt:lpstr>表单处理</vt:lpstr>
      <vt:lpstr>表单处理</vt:lpstr>
      <vt:lpstr>表单处理</vt:lpstr>
      <vt:lpstr>Part VII</vt:lpstr>
      <vt:lpstr>HTTP的状态管理问题</vt:lpstr>
      <vt:lpstr>HTTP的状态管理问题</vt:lpstr>
      <vt:lpstr>HTTP的状态管理问题</vt:lpstr>
      <vt:lpstr>查询字符串方式</vt:lpstr>
      <vt:lpstr>Cookie定义</vt:lpstr>
      <vt:lpstr>Cookie运行机制</vt:lpstr>
      <vt:lpstr>Cookie运行机制</vt:lpstr>
      <vt:lpstr>Cookie运行机制</vt:lpstr>
      <vt:lpstr>Cookie的内容</vt:lpstr>
      <vt:lpstr>Cookie属性</vt:lpstr>
      <vt:lpstr>Cookie的限制和缺点</vt:lpstr>
      <vt:lpstr>用户对Cookie的控制</vt:lpstr>
      <vt:lpstr>对Cookie的读写操作</vt:lpstr>
      <vt:lpstr>对Cookie的读写操作</vt:lpstr>
      <vt:lpstr>串行化</vt:lpstr>
      <vt:lpstr>Session</vt:lpstr>
      <vt:lpstr>Session</vt:lpstr>
      <vt:lpstr>Session</vt:lpstr>
      <vt:lpstr>Session</vt:lpstr>
      <vt:lpstr>Session</vt:lpstr>
      <vt:lpstr>Session</vt:lpstr>
      <vt:lpstr>Session</vt:lpstr>
      <vt:lpstr>Session</vt:lpstr>
      <vt:lpstr>Session</vt:lpstr>
      <vt:lpstr>Web存储</vt:lpstr>
      <vt:lpstr>Web存储</vt:lpstr>
      <vt:lpstr>Web存储</vt:lpstr>
      <vt:lpstr>Web存储</vt:lpstr>
      <vt:lpstr>Web缓存</vt:lpstr>
      <vt:lpstr>Web缓存</vt:lpstr>
      <vt:lpstr>Web缓存</vt:lpstr>
      <vt:lpstr>Part VIII</vt:lpstr>
      <vt:lpstr>数据存储概述</vt:lpstr>
      <vt:lpstr>数据存储访问概述</vt:lpstr>
      <vt:lpstr>数据存储访问概述</vt:lpstr>
      <vt:lpstr>数据存储访问概述</vt:lpstr>
      <vt:lpstr>数据存储访问概述</vt:lpstr>
      <vt:lpstr>关系数据库</vt:lpstr>
      <vt:lpstr>关系数据库</vt:lpstr>
      <vt:lpstr>关系数据库</vt:lpstr>
      <vt:lpstr>关系数据库</vt:lpstr>
      <vt:lpstr>关系数据库</vt:lpstr>
      <vt:lpstr>关系数据库</vt:lpstr>
      <vt:lpstr>关系数据库</vt:lpstr>
      <vt:lpstr>关系数据库</vt:lpstr>
      <vt:lpstr>关系数据库</vt:lpstr>
      <vt:lpstr>关系数据库</vt:lpstr>
      <vt:lpstr>其他数据库</vt:lpstr>
      <vt:lpstr>其他数据库</vt:lpstr>
      <vt:lpstr>MySQL</vt:lpstr>
      <vt:lpstr>MySQL数据类型</vt:lpstr>
      <vt:lpstr>MySQL数据类型</vt:lpstr>
      <vt:lpstr>MySQL数据类型</vt:lpstr>
      <vt:lpstr>SQL</vt:lpstr>
      <vt:lpstr>SQL</vt:lpstr>
      <vt:lpstr>SQL</vt:lpstr>
      <vt:lpstr>SQL</vt:lpstr>
      <vt:lpstr>SQL</vt:lpstr>
      <vt:lpstr>SQL</vt:lpstr>
      <vt:lpstr>SQL</vt:lpstr>
      <vt:lpstr>SQL</vt:lpstr>
      <vt:lpstr>SQL</vt:lpstr>
      <vt:lpstr>SQL</vt:lpstr>
      <vt:lpstr>SQL</vt:lpstr>
      <vt:lpstr>SQL</vt:lpstr>
      <vt:lpstr>SQL</vt:lpstr>
      <vt:lpstr>事务</vt:lpstr>
      <vt:lpstr>事务</vt:lpstr>
      <vt:lpstr>事务</vt:lpstr>
      <vt:lpstr>事务</vt:lpstr>
      <vt:lpstr>事务</vt:lpstr>
      <vt:lpstr>Part IX</vt:lpstr>
      <vt:lpstr>PHP MySQL API</vt:lpstr>
      <vt:lpstr>PHP MySQL API</vt:lpstr>
      <vt:lpstr>PHP访问数据库流程</vt:lpstr>
      <vt:lpstr>PHP访问数据库流程</vt:lpstr>
      <vt:lpstr>PDO访问数据库</vt:lpstr>
      <vt:lpstr>PDO访问数据库</vt:lpstr>
      <vt:lpstr>PDO访问数据库</vt:lpstr>
      <vt:lpstr>PDO访问数据库</vt:lpstr>
      <vt:lpstr>PDO访问数据库</vt:lpstr>
      <vt:lpstr>PDO访问数据库</vt:lpstr>
      <vt:lpstr>PDO访问数据库</vt:lpstr>
      <vt:lpstr>PDO访问数据库</vt:lpstr>
      <vt:lpstr>PDO访问数据库</vt:lpstr>
      <vt:lpstr>PDO访问数据库</vt:lpstr>
      <vt:lpstr>MySQLi访问数据库</vt:lpstr>
      <vt:lpstr>MySQLi访问数据库</vt:lpstr>
      <vt:lpstr>MySQLi访问数据库</vt:lpstr>
      <vt:lpstr>MySQLi访问数据库</vt:lpstr>
      <vt:lpstr>MySQLi访问数据库</vt:lpstr>
      <vt:lpstr>MySQLi访问数据库</vt:lpstr>
      <vt:lpstr>Part X</vt:lpstr>
      <vt:lpstr>挑战与应对</vt:lpstr>
      <vt:lpstr>分层</vt:lpstr>
      <vt:lpstr>分层</vt:lpstr>
      <vt:lpstr>分层</vt:lpstr>
      <vt:lpstr>典型的软件分层</vt:lpstr>
      <vt:lpstr>两层模型</vt:lpstr>
      <vt:lpstr>传统两层式的问题</vt:lpstr>
      <vt:lpstr>三层模型</vt:lpstr>
      <vt:lpstr>三层模型</vt:lpstr>
      <vt:lpstr>设计模式</vt:lpstr>
      <vt:lpstr>Adapter模式</vt:lpstr>
      <vt:lpstr>Adapter模式</vt:lpstr>
      <vt:lpstr>Adapter模式</vt:lpstr>
      <vt:lpstr>简单Factory模式</vt:lpstr>
      <vt:lpstr>简单Factory模式</vt:lpstr>
      <vt:lpstr>Template模式</vt:lpstr>
      <vt:lpstr>Template模式</vt:lpstr>
      <vt:lpstr>依赖注入</vt:lpstr>
      <vt:lpstr>依赖注入</vt:lpstr>
      <vt:lpstr>MVC模式</vt:lpstr>
      <vt:lpstr>MVC模式</vt:lpstr>
      <vt:lpstr>MVC模式</vt:lpstr>
      <vt:lpstr>MVC模式</vt:lpstr>
      <vt:lpstr>主要思想</vt:lpstr>
      <vt:lpstr>Part X</vt:lpstr>
      <vt:lpstr>网上资源</vt:lpstr>
      <vt:lpstr>参考书籍</vt:lpstr>
      <vt:lpstr>参考书籍</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1955</cp:revision>
  <dcterms:created xsi:type="dcterms:W3CDTF">2002-06-03T10:03:09Z</dcterms:created>
  <dcterms:modified xsi:type="dcterms:W3CDTF">2022-03-06T05:24:48Z</dcterms:modified>
</cp:coreProperties>
</file>